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349" r:id="rId2"/>
    <p:sldId id="347" r:id="rId3"/>
    <p:sldId id="348" r:id="rId4"/>
    <p:sldId id="336" r:id="rId5"/>
    <p:sldId id="337" r:id="rId6"/>
    <p:sldId id="350" r:id="rId7"/>
    <p:sldId id="351" r:id="rId8"/>
    <p:sldId id="339" r:id="rId9"/>
    <p:sldId id="340" r:id="rId10"/>
    <p:sldId id="352" r:id="rId11"/>
    <p:sldId id="341" r:id="rId12"/>
    <p:sldId id="342" r:id="rId13"/>
    <p:sldId id="344" r:id="rId14"/>
    <p:sldId id="343" r:id="rId15"/>
    <p:sldId id="353" r:id="rId16"/>
    <p:sldId id="329" r:id="rId17"/>
    <p:sldId id="326" r:id="rId18"/>
  </p:sldIdLst>
  <p:sldSz cx="9144000" cy="6858000" type="screen4x3"/>
  <p:notesSz cx="6797675" cy="9928225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laria" initials="D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00"/>
    <a:srgbClr val="B305A7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407" autoAdjust="0"/>
    <p:restoredTop sz="94660"/>
  </p:normalViewPr>
  <p:slideViewPr>
    <p:cSldViewPr snapToGrid="0">
      <p:cViewPr>
        <p:scale>
          <a:sx n="100" d="100"/>
          <a:sy n="100" d="100"/>
        </p:scale>
        <p:origin x="-1500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36"/>
    </p:cViewPr>
  </p:sorterViewPr>
  <p:notesViewPr>
    <p:cSldViewPr snapToGrid="0">
      <p:cViewPr varScale="1">
        <p:scale>
          <a:sx n="86" d="100"/>
          <a:sy n="86" d="100"/>
        </p:scale>
        <p:origin x="376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Date Placeholder 2">
            <a:extLst/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BEB731E-58DB-4FA7-86EA-C8ACE12C8D53}" type="datetimeFigureOut">
              <a:rPr lang="pt-PT"/>
              <a:pPr>
                <a:defRPr/>
              </a:pPr>
              <a:t>11/03/2021</a:t>
            </a:fld>
            <a:endParaRPr lang="pt-PT"/>
          </a:p>
        </p:txBody>
      </p:sp>
      <p:sp>
        <p:nvSpPr>
          <p:cNvPr id="4" name="Footer Placeholder 3">
            <a:extLst/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4">
            <a:extLst/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17C421B-C84B-4F9F-BB46-6A4FF657FBCF}" type="slidenum">
              <a:rPr lang="pt-PT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85931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/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78BD09C-ED98-4186-87EC-FFA028EBFCBF}" type="datetimeFigureOut">
              <a:rPr lang="en-US"/>
              <a:pPr>
                <a:defRPr/>
              </a:pPr>
              <a:t>3/11/2021</a:t>
            </a:fld>
            <a:endParaRPr lang="en-US"/>
          </a:p>
        </p:txBody>
      </p:sp>
      <p:sp>
        <p:nvSpPr>
          <p:cNvPr id="4" name="Slide Image Placeholder 3">
            <a:extLst/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/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/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6E258D0-0967-43CF-9B21-20E17C0C2E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457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2362198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3110747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1943519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4174952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2103601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1121794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2142433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2381673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3617996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40586864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35905374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35704263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22387262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25975291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6243247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1227803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869B6-BC8B-4F07-B7CA-C4183EE1D602}" type="datetimeFigureOut">
              <a:rPr lang="en-US"/>
              <a:pPr>
                <a:defRPr/>
              </a:pPr>
              <a:t>3/11/2021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6ABAE-000E-44AE-949F-718541EC06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1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4054"/>
            <a:ext cx="9063990" cy="5581015"/>
          </a:xfrm>
        </p:spPr>
        <p:txBody>
          <a:bodyPr/>
          <a:lstStyle>
            <a:lvl1pPr marL="347663" indent="-1778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 sz="2000" b="1">
                <a:solidFill>
                  <a:srgbClr val="0070C0"/>
                </a:solidFill>
              </a:defRPr>
            </a:lvl1pPr>
            <a:lvl2pPr marL="633413" indent="0" defTabSz="9144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Tx/>
              <a:buNone/>
              <a:tabLst>
                <a:tab pos="633413" algn="l"/>
              </a:tabLst>
              <a:defRPr sz="1800"/>
            </a:lvl2pPr>
            <a:lvl3pPr marL="11430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1600200" indent="-228600">
              <a:buFont typeface="Calibri" panose="020F0502020204030204" pitchFamily="34" charset="0"/>
              <a:buChar char="–"/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A14B4-5D7C-4767-9871-4F0E0FF12826}" type="datetimeFigureOut">
              <a:rPr lang="en-US"/>
              <a:pPr>
                <a:defRPr/>
              </a:pPr>
              <a:t>3/11/2021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5EC4C5-BFB1-4962-B1F1-94E3CF9C6E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FAAC1-8748-407F-9238-401A57062406}" type="datetimeFigureOut">
              <a:rPr lang="en-US"/>
              <a:pPr>
                <a:defRPr/>
              </a:pPr>
              <a:t>3/11/2021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F3631-FFE3-4B3A-96A9-56584F0622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228BD-1DE2-4F15-83DC-703DFDAAB277}" type="datetimeFigureOut">
              <a:rPr lang="en-US"/>
              <a:pPr>
                <a:defRPr/>
              </a:pPr>
              <a:t>3/11/2021</a:t>
            </a:fld>
            <a:endParaRPr lang="en-US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14D03E-62F7-4DE8-9B7B-C525F9FDEC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4C8FB-2779-47A2-9972-5799C28211BD}" type="datetimeFigureOut">
              <a:rPr lang="en-US"/>
              <a:pPr>
                <a:defRPr/>
              </a:pPr>
              <a:t>3/11/2021</a:t>
            </a:fld>
            <a:endParaRPr lang="en-US"/>
          </a:p>
        </p:txBody>
      </p:sp>
      <p:sp>
        <p:nvSpPr>
          <p:cNvPr id="8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8AF8A-807C-483A-8DF0-6F187109E0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22D4E-DD8C-4A2B-BDBA-2D509644A3DF}" type="datetimeFigureOut">
              <a:rPr lang="en-US"/>
              <a:pPr>
                <a:defRPr/>
              </a:pPr>
              <a:t>3/11/2021</a:t>
            </a:fld>
            <a:endParaRPr lang="en-US"/>
          </a:p>
        </p:txBody>
      </p:sp>
      <p:sp>
        <p:nvSpPr>
          <p:cNvPr id="4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8E0E33-4CFA-4E4C-9A6A-C7C8042217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82A7A-5258-4C6C-B189-BC0DF8BF71B6}" type="datetimeFigureOut">
              <a:rPr lang="en-US"/>
              <a:pPr>
                <a:defRPr/>
              </a:pPr>
              <a:t>3/11/2021</a:t>
            </a:fld>
            <a:endParaRPr lang="en-US"/>
          </a:p>
        </p:txBody>
      </p:sp>
      <p:sp>
        <p:nvSpPr>
          <p:cNvPr id="3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1007B-8CA1-494E-8A25-FF0D8D2EAB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EFAA7-A67F-4528-8108-960B7B21FE50}" type="datetimeFigureOut">
              <a:rPr lang="en-US"/>
              <a:pPr>
                <a:defRPr/>
              </a:pPr>
              <a:t>3/11/2021</a:t>
            </a:fld>
            <a:endParaRPr lang="en-US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EE6FA1-1FF6-47F8-8F36-6C6E29B31B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B98DC-D28E-4852-B6C5-D8A66024F38B}" type="datetimeFigureOut">
              <a:rPr lang="en-US"/>
              <a:pPr>
                <a:defRPr/>
              </a:pPr>
              <a:t>3/11/2021</a:t>
            </a:fld>
            <a:endParaRPr lang="en-US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A02F1C-FC2D-4657-BA50-8CAEEB04CA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CD4A8-E6AD-49BA-89CE-3D4555998F71}" type="datetimeFigureOut">
              <a:rPr lang="en-US"/>
              <a:pPr>
                <a:defRPr/>
              </a:pPr>
              <a:t>3/11/2021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A63DBE-0639-4B18-9F89-C760C5C00B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7F229-B235-489B-A1CF-16419679A695}" type="datetimeFigureOut">
              <a:rPr lang="en-US"/>
              <a:pPr>
                <a:defRPr/>
              </a:pPr>
              <a:t>3/11/2021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214819-B5B4-4694-8423-45354EBB4B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/>
              <a:t>Click to edit Master text styles</a:t>
            </a:r>
          </a:p>
          <a:p>
            <a:pPr lvl="1"/>
            <a:r>
              <a:rPr lang="en-US" altLang="pt-PT" smtClean="0"/>
              <a:t>Second level</a:t>
            </a:r>
          </a:p>
          <a:p>
            <a:pPr lvl="2"/>
            <a:r>
              <a:rPr lang="en-US" altLang="pt-PT" smtClean="0"/>
              <a:t>Third level</a:t>
            </a:r>
          </a:p>
          <a:p>
            <a:pPr lvl="3"/>
            <a:r>
              <a:rPr lang="en-US" altLang="pt-PT" smtClean="0"/>
              <a:t>Fourth level</a:t>
            </a:r>
          </a:p>
          <a:p>
            <a:pPr lvl="4"/>
            <a:r>
              <a:rPr lang="en-US" altLang="pt-PT" smtClean="0"/>
              <a:t>Fifth level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1FEB7A-E53F-416A-AAC5-8B0980D987A9}" type="datetimeFigureOut">
              <a:rPr lang="en-US"/>
              <a:pPr>
                <a:defRPr/>
              </a:pPr>
              <a:t>3/11/2021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8136F25-C7BD-4864-B76F-71C0F0C0A4D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2"/>
          <p:cNvSpPr txBox="1">
            <a:spLocks noChangeArrowheads="1"/>
          </p:cNvSpPr>
          <p:nvPr/>
        </p:nvSpPr>
        <p:spPr bwMode="auto">
          <a:xfrm>
            <a:off x="908050" y="1133475"/>
            <a:ext cx="73152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altLang="pt-PT" sz="1200" b="1" dirty="0">
                <a:latin typeface="Arial" charset="0"/>
                <a:cs typeface="Arial" charset="0"/>
              </a:rPr>
              <a:t>MUNICIPIO DE MAPUTO</a:t>
            </a:r>
            <a:endParaRPr lang="en-ZA" altLang="pt-PT" sz="1200" dirty="0">
              <a:latin typeface="Arial" charset="0"/>
              <a:cs typeface="Arial" charset="0"/>
            </a:endParaRPr>
          </a:p>
          <a:p>
            <a:pPr algn="ctr" eaLnBrk="1" hangingPunct="1"/>
            <a:r>
              <a:rPr lang="pt-BR" altLang="pt-PT" b="1" dirty="0">
                <a:latin typeface="Arial" charset="0"/>
                <a:cs typeface="Arial" charset="0"/>
              </a:rPr>
              <a:t>CONSELHO MUNICIPAL</a:t>
            </a:r>
            <a:endParaRPr lang="en-ZA" altLang="pt-PT" dirty="0">
              <a:latin typeface="Arial" charset="0"/>
              <a:cs typeface="Arial" charset="0"/>
            </a:endParaRPr>
          </a:p>
        </p:txBody>
      </p:sp>
      <p:sp>
        <p:nvSpPr>
          <p:cNvPr id="4099" name="Rectangle 33"/>
          <p:cNvSpPr>
            <a:spLocks noChangeArrowheads="1"/>
          </p:cNvSpPr>
          <p:nvPr/>
        </p:nvSpPr>
        <p:spPr bwMode="auto">
          <a:xfrm rot="10800000" flipH="1" flipV="1">
            <a:off x="0" y="1749125"/>
            <a:ext cx="9144000" cy="686681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lIns="180000" tIns="180000" rIns="360000" bIns="180000" anchor="ctr">
            <a:spAutoFit/>
          </a:bodyPr>
          <a:lstStyle/>
          <a:p>
            <a:pPr algn="ctr" eaLnBrk="1" hangingPunct="1"/>
            <a:r>
              <a:rPr lang="pt-BR" altLang="pt-PT" sz="2100" b="1" dirty="0" smtClean="0"/>
              <a:t>RESUMO DO PROJECTO </a:t>
            </a:r>
            <a:r>
              <a:rPr lang="pt-BR" altLang="pt-PT" sz="2100" b="1" dirty="0"/>
              <a:t>DE TRANSFORMAÇÃO URBANA DE MAPUTO (PTUM)</a:t>
            </a:r>
            <a:endParaRPr lang="en-ZA" altLang="pt-PT" sz="2100" b="1" dirty="0"/>
          </a:p>
        </p:txBody>
      </p:sp>
      <p:sp>
        <p:nvSpPr>
          <p:cNvPr id="4100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628650" y="6356350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FF50C2DF-9EEE-44C4-B432-40E31EB6B8FF}" type="slidenum">
              <a:rPr lang="en-US" altLang="pt-PT" sz="14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pPr algn="l"/>
              <a:t>1</a:t>
            </a:fld>
            <a:endParaRPr lang="en-US" altLang="pt-PT" sz="14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pic>
        <p:nvPicPr>
          <p:cNvPr id="4101" name="Picture 7" descr="Description: EMBLEMA MUNICIPIO DE MAPU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78275" y="184150"/>
            <a:ext cx="1176338" cy="96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/>
          </p:cNvPr>
          <p:cNvSpPr/>
          <p:nvPr/>
        </p:nvSpPr>
        <p:spPr>
          <a:xfrm>
            <a:off x="23812" y="5827059"/>
            <a:ext cx="9083675" cy="8118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500" b="1" dirty="0" err="1" smtClean="0"/>
              <a:t>Apresentação</a:t>
            </a:r>
            <a:r>
              <a:rPr lang="en-ZA" sz="2500" b="1" dirty="0"/>
              <a:t> </a:t>
            </a:r>
            <a:r>
              <a:rPr lang="en-ZA" sz="2500" b="1" dirty="0" err="1" smtClean="0"/>
              <a:t>ao</a:t>
            </a:r>
            <a:r>
              <a:rPr lang="en-ZA" sz="2500" b="1" dirty="0" smtClean="0"/>
              <a:t> </a:t>
            </a:r>
            <a:r>
              <a:rPr lang="en-ZA" sz="2500" b="1" dirty="0" err="1" smtClean="0"/>
              <a:t>Fórum</a:t>
            </a:r>
            <a:r>
              <a:rPr lang="en-ZA" sz="2500" b="1" dirty="0" smtClean="0"/>
              <a:t> de </a:t>
            </a:r>
            <a:r>
              <a:rPr lang="en-ZA" sz="2500" b="1" dirty="0" err="1" smtClean="0"/>
              <a:t>Partes</a:t>
            </a:r>
            <a:r>
              <a:rPr lang="en-ZA" sz="2500" b="1" dirty="0" smtClean="0"/>
              <a:t> </a:t>
            </a:r>
            <a:r>
              <a:rPr lang="en-ZA" sz="2500" b="1" dirty="0" err="1" smtClean="0"/>
              <a:t>Interessadas</a:t>
            </a:r>
            <a:r>
              <a:rPr lang="en-ZA" sz="2500" b="1" dirty="0" smtClean="0"/>
              <a:t> do PTUM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ZA" sz="1000" b="1" dirty="0"/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1600" b="1" dirty="0">
                <a:solidFill>
                  <a:schemeClr val="tx1"/>
                </a:solidFill>
              </a:rPr>
              <a:t>Maputo, </a:t>
            </a:r>
            <a:r>
              <a:rPr lang="en-ZA" sz="1600" b="1" dirty="0" smtClean="0">
                <a:solidFill>
                  <a:schemeClr val="tx1"/>
                </a:solidFill>
              </a:rPr>
              <a:t>11 de Março de 2021</a:t>
            </a:r>
            <a:endParaRPr lang="en-ZA" sz="1600" b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4893" y="2891375"/>
            <a:ext cx="3007961" cy="22812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09" y="2891375"/>
            <a:ext cx="2872416" cy="23581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922" y="2891375"/>
            <a:ext cx="2835263" cy="225393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529617" y="4645331"/>
            <a:ext cx="1515035" cy="4303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300" dirty="0" smtClean="0">
                <a:solidFill>
                  <a:schemeClr val="tx1"/>
                </a:solidFill>
              </a:rPr>
              <a:t>Assentamentos Informais Seleccionados</a:t>
            </a:r>
            <a:endParaRPr lang="en-ZA" sz="13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555641" y="4715001"/>
            <a:ext cx="1515035" cy="4303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300" dirty="0" smtClean="0">
                <a:solidFill>
                  <a:schemeClr val="tx1"/>
                </a:solidFill>
              </a:rPr>
              <a:t>Baixa da Cidade</a:t>
            </a:r>
            <a:endParaRPr lang="en-ZA" sz="13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32495" y="4204447"/>
            <a:ext cx="1044375" cy="190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300" dirty="0" smtClean="0">
                <a:solidFill>
                  <a:schemeClr val="tx1"/>
                </a:solidFill>
              </a:rPr>
              <a:t>KaTembe</a:t>
            </a:r>
            <a:endParaRPr lang="en-ZA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4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6147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974793-BFC1-4FC5-B4F3-5407B2F6ACB7}" type="slidenum">
              <a:rPr lang="en-US" altLang="pt-PT" sz="14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pPr/>
              <a:t>2</a:t>
            </a:fld>
            <a:endParaRPr lang="en-US" altLang="pt-PT" sz="14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7" name="Table 6">
            <a:extLst/>
          </p:cNvPr>
          <p:cNvGraphicFramePr>
            <a:graphicFrameLocks noGrp="1"/>
          </p:cNvGraphicFramePr>
          <p:nvPr>
            <p:extLst/>
          </p:nvPr>
        </p:nvGraphicFramePr>
        <p:xfrm>
          <a:off x="0" y="0"/>
          <a:ext cx="9144000" cy="571500"/>
        </p:xfrm>
        <a:graphic>
          <a:graphicData uri="http://schemas.openxmlformats.org/drawingml/2006/table">
            <a:tbl>
              <a:tblPr/>
              <a:tblGrid>
                <a:gridCol w="16873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566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PTUM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ÍNDICE</a:t>
                      </a:r>
                      <a:endParaRPr kumimoji="0" lang="pt-PT" altLang="pt-PT" sz="28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8" name="Rectangle 34">
            <a:extLst/>
          </p:cNvPr>
          <p:cNvSpPr>
            <a:spLocks noChangeArrowheads="1"/>
          </p:cNvSpPr>
          <p:nvPr/>
        </p:nvSpPr>
        <p:spPr bwMode="auto">
          <a:xfrm>
            <a:off x="368300" y="893128"/>
            <a:ext cx="8407400" cy="557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514350" indent="-51435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lvl="1" algn="just" eaLnBrk="1" fontAlgn="auto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  <a:defRPr/>
            </a:pPr>
            <a:r>
              <a:rPr lang="en-US" sz="2400" b="1" dirty="0">
                <a:latin typeface="+mj-lt"/>
              </a:rPr>
              <a:t>Objectivo e </a:t>
            </a:r>
            <a:r>
              <a:rPr lang="pt-PT" sz="2400" b="1" dirty="0">
                <a:latin typeface="+mj-lt"/>
              </a:rPr>
              <a:t>Indicadores do Objectivo de Desenvolvimento do Projecto</a:t>
            </a:r>
            <a:endParaRPr lang="pt-PT" altLang="en-US" sz="2400" b="1" dirty="0">
              <a:latin typeface="+mj-lt"/>
            </a:endParaRPr>
          </a:p>
          <a:p>
            <a:pPr lvl="1" algn="just" eaLnBrk="1" fontAlgn="auto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  <a:defRPr/>
            </a:pPr>
            <a:r>
              <a:rPr lang="pt-PT" sz="2400" b="1" dirty="0">
                <a:latin typeface="+mj-lt"/>
              </a:rPr>
              <a:t>Contexto Sectorial e Institucional</a:t>
            </a:r>
          </a:p>
          <a:p>
            <a:pPr lvl="1" algn="just" eaLnBrk="1" fontAlgn="auto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  <a:defRPr/>
            </a:pPr>
            <a:r>
              <a:rPr lang="pt-PT" altLang="en-US" sz="2400" b="1" dirty="0">
                <a:latin typeface="+mj-lt"/>
              </a:rPr>
              <a:t>Componentes do Projecto</a:t>
            </a:r>
          </a:p>
          <a:p>
            <a:pPr lvl="1" algn="just" eaLnBrk="1" fontAlgn="auto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  <a:defRPr/>
            </a:pPr>
            <a:r>
              <a:rPr lang="pt-PT" sz="2400" b="1" dirty="0">
                <a:latin typeface="+mj-lt"/>
              </a:rPr>
              <a:t>Beneficiários do Projecto</a:t>
            </a:r>
          </a:p>
          <a:p>
            <a:pPr lvl="1" algn="just" eaLnBrk="1" fontAlgn="auto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  <a:defRPr/>
            </a:pPr>
            <a:r>
              <a:rPr lang="pt-PT" sz="2400" b="1" dirty="0">
                <a:latin typeface="+mj-lt"/>
              </a:rPr>
              <a:t>Principais Actividades Infraestruturantes</a:t>
            </a:r>
          </a:p>
          <a:p>
            <a:pPr lvl="1" algn="just" eaLnBrk="1" fontAlgn="auto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  <a:defRPr/>
            </a:pPr>
            <a:r>
              <a:rPr lang="pt-PT" sz="2400" b="1" dirty="0">
                <a:latin typeface="+mj-lt"/>
              </a:rPr>
              <a:t>Principais Actividades Não-Infraestruturantes</a:t>
            </a:r>
          </a:p>
          <a:p>
            <a:pPr lvl="1" algn="just" eaLnBrk="1" fontAlgn="auto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  <a:defRPr/>
            </a:pPr>
            <a:r>
              <a:rPr lang="pt-PT" sz="2400" b="1" dirty="0">
                <a:latin typeface="+mj-lt"/>
              </a:rPr>
              <a:t>Mecanismos de Participação Pública</a:t>
            </a:r>
          </a:p>
          <a:p>
            <a:pPr lvl="1" algn="just" eaLnBrk="1" fontAlgn="auto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  <a:defRPr/>
            </a:pPr>
            <a:r>
              <a:rPr lang="pt-PT" sz="2400" b="1" dirty="0">
                <a:latin typeface="+mj-lt"/>
              </a:rPr>
              <a:t>Resumo do Ponto de </a:t>
            </a:r>
            <a:r>
              <a:rPr lang="pt-PT" sz="2400" b="1" dirty="0" smtClean="0">
                <a:latin typeface="+mj-lt"/>
              </a:rPr>
              <a:t>Situação</a:t>
            </a:r>
            <a:endParaRPr lang="pt-PT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8293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8195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AE225AE-76D4-4430-87D2-88D18935B37D}" type="slidenum">
              <a:rPr lang="en-US" altLang="pt-PT" sz="14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pPr/>
              <a:t>3</a:t>
            </a:fld>
            <a:endParaRPr lang="en-US" altLang="pt-PT" sz="14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7" name="Table 6">
            <a:extLst/>
          </p:cNvPr>
          <p:cNvGraphicFramePr>
            <a:graphicFrameLocks noGrp="1"/>
          </p:cNvGraphicFramePr>
          <p:nvPr>
            <p:extLst/>
          </p:nvPr>
        </p:nvGraphicFramePr>
        <p:xfrm>
          <a:off x="0" y="0"/>
          <a:ext cx="9144000" cy="571500"/>
        </p:xfrm>
        <a:graphic>
          <a:graphicData uri="http://schemas.openxmlformats.org/drawingml/2006/table">
            <a:tbl>
              <a:tblPr/>
              <a:tblGrid>
                <a:gridCol w="16873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566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PTUM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algn="l">
                        <a:defRPr/>
                      </a:pPr>
                      <a:r>
                        <a:rPr kumimoji="0" lang="en-US" sz="1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1. </a:t>
                      </a:r>
                      <a:r>
                        <a:rPr kumimoji="0" lang="en-US" sz="1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Objectivo </a:t>
                      </a:r>
                      <a:r>
                        <a:rPr kumimoji="0" lang="en-US" sz="1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 </a:t>
                      </a:r>
                      <a:r>
                        <a:rPr lang="pt-PT" sz="1900" b="1" i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Indicadores do Objectivo de Desenvolvimento do Projecto</a:t>
                      </a:r>
                      <a:endParaRPr kumimoji="0" lang="en-US" sz="1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Rounded Rectangle 5">
            <a:extLst/>
          </p:cNvPr>
          <p:cNvSpPr/>
          <p:nvPr/>
        </p:nvSpPr>
        <p:spPr bwMode="auto">
          <a:xfrm>
            <a:off x="485215" y="2262862"/>
            <a:ext cx="2562786" cy="2470181"/>
          </a:xfrm>
          <a:prstGeom prst="roundRect">
            <a:avLst/>
          </a:prstGeom>
          <a:solidFill>
            <a:srgbClr val="0070C0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01600">
              <a:srgbClr val="00B0F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200" b="1" dirty="0">
                <a:latin typeface="+mn-lt"/>
              </a:rPr>
              <a:t>Indicadores </a:t>
            </a:r>
            <a:r>
              <a:rPr lang="pt-PT" sz="2200" b="1" dirty="0" smtClean="0">
                <a:latin typeface="+mn-lt"/>
              </a:rPr>
              <a:t>de </a:t>
            </a:r>
            <a:r>
              <a:rPr lang="pt-PT" sz="2200" b="1" dirty="0">
                <a:latin typeface="+mn-lt"/>
              </a:rPr>
              <a:t>Objectivo de Desenvolvimento do </a:t>
            </a:r>
            <a:r>
              <a:rPr lang="pt-PT" sz="2200" b="1" dirty="0" smtClean="0">
                <a:latin typeface="+mn-lt"/>
              </a:rPr>
              <a:t>Projecto:</a:t>
            </a:r>
            <a:endParaRPr lang="en-ZA" sz="2200" b="1" dirty="0">
              <a:latin typeface="+mn-lt"/>
            </a:endParaRPr>
          </a:p>
        </p:txBody>
      </p:sp>
      <p:sp>
        <p:nvSpPr>
          <p:cNvPr id="8" name="Rounded Rectangle 7">
            <a:extLst/>
          </p:cNvPr>
          <p:cNvSpPr/>
          <p:nvPr/>
        </p:nvSpPr>
        <p:spPr bwMode="auto">
          <a:xfrm>
            <a:off x="3406585" y="2208553"/>
            <a:ext cx="5486401" cy="1063963"/>
          </a:xfrm>
          <a:prstGeom prst="roundRect">
            <a:avLst/>
          </a:prstGeom>
          <a:solidFill>
            <a:schemeClr val="bg1"/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01600">
              <a:srgbClr val="00B0F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pt-PT" sz="1700" dirty="0"/>
              <a:t>Pessoas que se beneficiam de infra-estrutura urbana melhorada em assentamentos informais seleccionados em Maputo </a:t>
            </a:r>
            <a:r>
              <a:rPr lang="pt-PT" sz="1500" dirty="0" smtClean="0"/>
              <a:t>(meta final: 264.084).</a:t>
            </a:r>
            <a:endParaRPr lang="en-US" sz="1500" b="1" dirty="0">
              <a:solidFill>
                <a:srgbClr val="0070C0"/>
              </a:solidFill>
            </a:endParaRPr>
          </a:p>
        </p:txBody>
      </p:sp>
      <p:sp>
        <p:nvSpPr>
          <p:cNvPr id="9" name="Rounded Rectangle 8">
            <a:extLst/>
          </p:cNvPr>
          <p:cNvSpPr/>
          <p:nvPr/>
        </p:nvSpPr>
        <p:spPr bwMode="auto">
          <a:xfrm>
            <a:off x="3406585" y="3551743"/>
            <a:ext cx="5486400" cy="896208"/>
          </a:xfrm>
          <a:prstGeom prst="roundRect">
            <a:avLst/>
          </a:prstGeom>
          <a:solidFill>
            <a:schemeClr val="bg1"/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01600">
              <a:srgbClr val="00B0F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marL="285750" lvl="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pt-PT" sz="1750" dirty="0"/>
              <a:t>Área que beneficia de redução das cheias no centro da cidade de Maputo </a:t>
            </a:r>
            <a:r>
              <a:rPr lang="pt-PT" sz="1500" dirty="0"/>
              <a:t>(meta final: 10 </a:t>
            </a:r>
            <a:r>
              <a:rPr lang="pt-PT" sz="1500" dirty="0" err="1"/>
              <a:t>Hactare</a:t>
            </a:r>
            <a:r>
              <a:rPr lang="pt-PT" sz="1500" dirty="0"/>
              <a:t>) </a:t>
            </a:r>
            <a:endParaRPr lang="en-ZA" sz="1500" dirty="0"/>
          </a:p>
        </p:txBody>
      </p:sp>
      <p:sp>
        <p:nvSpPr>
          <p:cNvPr id="10" name="Rounded Rectangle 9">
            <a:extLst/>
          </p:cNvPr>
          <p:cNvSpPr/>
          <p:nvPr/>
        </p:nvSpPr>
        <p:spPr bwMode="auto">
          <a:xfrm>
            <a:off x="3406585" y="4692288"/>
            <a:ext cx="5486400" cy="896207"/>
          </a:xfrm>
          <a:prstGeom prst="roundRect">
            <a:avLst/>
          </a:prstGeom>
          <a:solidFill>
            <a:schemeClr val="bg1"/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01600">
              <a:srgbClr val="00B0F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pt-PT" sz="1700" dirty="0"/>
              <a:t>Melhorada a eliminação de resíduos sólidos no aterro sanitário de Maputo </a:t>
            </a:r>
            <a:r>
              <a:rPr lang="pt-PT" sz="1400" dirty="0" smtClean="0"/>
              <a:t>(meta final: 1000Toneladas métricas/ano</a:t>
            </a:r>
            <a:r>
              <a:rPr lang="pt-PT" sz="1400" dirty="0"/>
              <a:t>)</a:t>
            </a:r>
            <a:endParaRPr lang="en-ZA" sz="1400" dirty="0"/>
          </a:p>
        </p:txBody>
      </p:sp>
      <p:sp>
        <p:nvSpPr>
          <p:cNvPr id="11" name="Rounded Rectangle 10">
            <a:extLst/>
          </p:cNvPr>
          <p:cNvSpPr/>
          <p:nvPr/>
        </p:nvSpPr>
        <p:spPr bwMode="auto">
          <a:xfrm>
            <a:off x="3406585" y="5848956"/>
            <a:ext cx="5486400" cy="743746"/>
          </a:xfrm>
          <a:prstGeom prst="roundRect">
            <a:avLst/>
          </a:prstGeom>
          <a:solidFill>
            <a:schemeClr val="bg1"/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01600">
              <a:srgbClr val="00B0F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pt-PT" sz="1750" dirty="0"/>
              <a:t>Aumento das receitas municipais próprias, a partir de receitas com base na urbanização </a:t>
            </a:r>
            <a:r>
              <a:rPr lang="pt-PT" sz="1500" dirty="0"/>
              <a:t>(meta final: 200%)</a:t>
            </a:r>
            <a:endParaRPr lang="en-ZA" sz="1500" dirty="0"/>
          </a:p>
        </p:txBody>
      </p:sp>
      <p:sp>
        <p:nvSpPr>
          <p:cNvPr id="12" name="Rounded Rectangle 11">
            <a:extLst/>
          </p:cNvPr>
          <p:cNvSpPr/>
          <p:nvPr/>
        </p:nvSpPr>
        <p:spPr bwMode="auto">
          <a:xfrm>
            <a:off x="161364" y="822152"/>
            <a:ext cx="8821271" cy="1081959"/>
          </a:xfrm>
          <a:prstGeom prst="roundRect">
            <a:avLst/>
          </a:prstGeom>
          <a:solidFill>
            <a:schemeClr val="bg1"/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01600">
              <a:srgbClr val="FF000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marL="0"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/>
              <a:t>OBJECTIVO DE DESENVOLVIMENTO DO PROJECTO</a:t>
            </a:r>
            <a:r>
              <a:rPr lang="en-US" b="1" dirty="0" smtClean="0"/>
              <a:t>: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 smtClean="0">
                <a:solidFill>
                  <a:srgbClr val="0070C0"/>
                </a:solidFill>
              </a:rPr>
              <a:t>Melhorar </a:t>
            </a:r>
            <a:r>
              <a:rPr lang="pt-BR" b="1" dirty="0">
                <a:solidFill>
                  <a:srgbClr val="0070C0"/>
                </a:solidFill>
              </a:rPr>
              <a:t>a infraestrutura urbana e fortalecer a capacidade institucional para um desenvolvimento urbano sustentável da Cidade de Maputo</a:t>
            </a:r>
            <a:r>
              <a:rPr lang="pt-PT" b="1" dirty="0">
                <a:solidFill>
                  <a:srgbClr val="0070C0"/>
                </a:solidFill>
              </a:rPr>
              <a:t>.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5" name="Rounded Rectangle 14">
            <a:extLst/>
          </p:cNvPr>
          <p:cNvSpPr/>
          <p:nvPr/>
        </p:nvSpPr>
        <p:spPr bwMode="auto">
          <a:xfrm>
            <a:off x="437588" y="5086601"/>
            <a:ext cx="2610413" cy="1376393"/>
          </a:xfrm>
          <a:prstGeom prst="roundRect">
            <a:avLst/>
          </a:prstGeom>
          <a:solidFill>
            <a:srgbClr val="0070C0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01600">
              <a:srgbClr val="00B0F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Financiamento </a:t>
            </a:r>
            <a:r>
              <a:rPr lang="en-US" sz="2000" b="1" dirty="0">
                <a:solidFill>
                  <a:schemeClr val="bg1"/>
                </a:solidFill>
              </a:rPr>
              <a:t>Concessional da IDA</a:t>
            </a:r>
            <a:r>
              <a:rPr lang="en-US" sz="2000" dirty="0">
                <a:solidFill>
                  <a:schemeClr val="bg1"/>
                </a:solidFill>
              </a:rPr>
              <a:t>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u="sng" dirty="0">
              <a:solidFill>
                <a:schemeClr val="bg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</a:rPr>
              <a:t>USD 100M</a:t>
            </a:r>
            <a:endParaRPr lang="en-US" sz="1200" dirty="0">
              <a:solidFill>
                <a:schemeClr val="bg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24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6147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974793-BFC1-4FC5-B4F3-5407B2F6ACB7}" type="slidenum">
              <a:rPr lang="en-US" altLang="pt-PT" sz="14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pPr/>
              <a:t>4</a:t>
            </a:fld>
            <a:endParaRPr lang="en-US" altLang="pt-PT" sz="14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7" name="Table 6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53714"/>
              </p:ext>
            </p:extLst>
          </p:nvPr>
        </p:nvGraphicFramePr>
        <p:xfrm>
          <a:off x="0" y="0"/>
          <a:ext cx="9144000" cy="571500"/>
        </p:xfrm>
        <a:graphic>
          <a:graphicData uri="http://schemas.openxmlformats.org/drawingml/2006/table">
            <a:tbl>
              <a:tblPr/>
              <a:tblGrid>
                <a:gridCol w="16873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566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PTUM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2. Contexto Sectorial e Institucional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Rectangle 34">
            <a:extLst/>
          </p:cNvPr>
          <p:cNvSpPr>
            <a:spLocks noChangeArrowheads="1"/>
          </p:cNvSpPr>
          <p:nvPr/>
        </p:nvSpPr>
        <p:spPr bwMode="auto">
          <a:xfrm>
            <a:off x="304801" y="978093"/>
            <a:ext cx="4741334" cy="1378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514350" indent="-51435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lvl="1" indent="0" eaLnBrk="1" fontAlgn="auto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pt-PT" sz="1900" dirty="0">
                <a:latin typeface="+mj-lt"/>
              </a:rPr>
              <a:t>A Cidade de Maputo liderou o processo de urbanização em Moçambique, transformando-se de uma pequena cidade portuária na maior aglomeração urbana do </a:t>
            </a:r>
            <a:r>
              <a:rPr lang="pt-PT" sz="1900" dirty="0" smtClean="0">
                <a:latin typeface="+mj-lt"/>
              </a:rPr>
              <a:t>país.</a:t>
            </a:r>
            <a:endParaRPr lang="pt-PT" sz="1900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45985" y="2867579"/>
            <a:ext cx="503555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pt-PT" sz="1900" dirty="0">
                <a:latin typeface="+mj-lt"/>
                <a:cs typeface="Arial" panose="020B0604020202020204" pitchFamily="34" charset="0"/>
              </a:rPr>
              <a:t>A maioria dos residentes de assentamentos informais não tem garantia de posse da terra, dentre vários,  devido a burocracia envolvida, limitada informação, etc.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2556933"/>
            <a:ext cx="3400886" cy="21885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134" y="762657"/>
            <a:ext cx="3950577" cy="1980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ectangle 12"/>
          <p:cNvSpPr/>
          <p:nvPr/>
        </p:nvSpPr>
        <p:spPr>
          <a:xfrm>
            <a:off x="626533" y="4905359"/>
            <a:ext cx="4547560" cy="1378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defRPr/>
            </a:pPr>
            <a:r>
              <a:rPr lang="pt-PT" sz="1900" dirty="0">
                <a:latin typeface="+mj-lt"/>
                <a:cs typeface="Arial" panose="020B0604020202020204" pitchFamily="34" charset="0"/>
              </a:rPr>
              <a:t>A criminalidade e violência  baseada em género (VBG) são particularmente agudas em assentamentos informais, devido a falta de iluminação nas ruas, beco </a:t>
            </a:r>
            <a:r>
              <a:rPr lang="pt-PT" sz="1900" dirty="0" smtClean="0">
                <a:latin typeface="+mj-lt"/>
                <a:cs typeface="Arial" panose="020B0604020202020204" pitchFamily="34" charset="0"/>
              </a:rPr>
              <a:t>inseguros.</a:t>
            </a:r>
            <a:endParaRPr lang="en-US" sz="19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0634" y="4129463"/>
            <a:ext cx="3341257" cy="2396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566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6147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6977303" y="6449379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6974793-BFC1-4FC5-B4F3-5407B2F6ACB7}" type="slidenum">
              <a:rPr lang="en-US" altLang="pt-PT" sz="14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pPr/>
              <a:t>5</a:t>
            </a:fld>
            <a:endParaRPr lang="en-US" altLang="pt-PT" sz="14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7" name="Table 6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254682"/>
              </p:ext>
            </p:extLst>
          </p:nvPr>
        </p:nvGraphicFramePr>
        <p:xfrm>
          <a:off x="0" y="0"/>
          <a:ext cx="9144000" cy="571500"/>
        </p:xfrm>
        <a:graphic>
          <a:graphicData uri="http://schemas.openxmlformats.org/drawingml/2006/table">
            <a:tbl>
              <a:tblPr/>
              <a:tblGrid>
                <a:gridCol w="16873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566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PTUM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2. Contexto Sectorial e Institucional </a:t>
                      </a:r>
                      <a:r>
                        <a:rPr kumimoji="0" lang="en-GB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(cont.)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Rectangle 34">
            <a:extLst/>
          </p:cNvPr>
          <p:cNvSpPr>
            <a:spLocks noChangeArrowheads="1"/>
          </p:cNvSpPr>
          <p:nvPr/>
        </p:nvSpPr>
        <p:spPr bwMode="auto">
          <a:xfrm>
            <a:off x="4799698" y="947555"/>
            <a:ext cx="4056450" cy="1378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514350" indent="-51435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lvl="1" indent="0" eaLnBrk="1" fontAlgn="auto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defRPr/>
            </a:pPr>
            <a:r>
              <a:rPr lang="pt-PT" sz="1900" dirty="0">
                <a:latin typeface="+mj-lt"/>
              </a:rPr>
              <a:t>As famílias e pessoas </a:t>
            </a:r>
            <a:r>
              <a:rPr lang="pt-PT" sz="1900" dirty="0" smtClean="0">
                <a:latin typeface="+mj-lt"/>
              </a:rPr>
              <a:t>desfavorecidas nas areas urbanas </a:t>
            </a:r>
            <a:r>
              <a:rPr lang="pt-PT" sz="1900" dirty="0">
                <a:latin typeface="+mj-lt"/>
              </a:rPr>
              <a:t>correm maior risco de choques económicos, de saúde e climáticos.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128" y="2617469"/>
            <a:ext cx="4648205" cy="1378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defRPr/>
            </a:pPr>
            <a:r>
              <a:rPr lang="pt-PT" sz="1900" dirty="0">
                <a:latin typeface="+mj-lt"/>
                <a:cs typeface="Arial" panose="020B0604020202020204" pitchFamily="34" charset="0"/>
              </a:rPr>
              <a:t>A cidade de Maputo não possui um local seguro para a eliminação dos resíduos sólidos, criando um dos maiores desafios </a:t>
            </a:r>
            <a:r>
              <a:rPr lang="pt-PT" sz="1900" dirty="0" smtClean="0">
                <a:latin typeface="+mj-lt"/>
                <a:cs typeface="Arial" panose="020B0604020202020204" pitchFamily="34" charset="0"/>
              </a:rPr>
              <a:t>ambientais.</a:t>
            </a:r>
            <a:endParaRPr lang="pt-PT" sz="19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63333" y="4816752"/>
            <a:ext cx="5892815" cy="1041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defRPr/>
            </a:pPr>
            <a:r>
              <a:rPr lang="pt-PT" sz="1900" dirty="0">
                <a:latin typeface="+mj-lt"/>
                <a:cs typeface="Arial" panose="020B0604020202020204" pitchFamily="34" charset="0"/>
              </a:rPr>
              <a:t>A maior parte do crescimento da cidade vai ocorrer no Distrito Municipal de KaTembe e este crescimento deve ser sustentável</a:t>
            </a:r>
            <a:r>
              <a:rPr lang="en-ZA" sz="19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6" y="784235"/>
            <a:ext cx="2316683" cy="149534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1867" y="784234"/>
            <a:ext cx="1388533" cy="149534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32" y="4531418"/>
            <a:ext cx="2300601" cy="151085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8165" y="2644719"/>
            <a:ext cx="2830308" cy="159581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0926" y="2644719"/>
            <a:ext cx="2259095" cy="159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9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10243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9F0B9DA-EA2D-4268-AD40-3E4CEC4EE349}" type="slidenum">
              <a:rPr lang="en-US" altLang="pt-PT" sz="14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pPr/>
              <a:t>6</a:t>
            </a:fld>
            <a:endParaRPr lang="en-US" altLang="pt-PT" sz="14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7" name="Table 6">
            <a:extLst/>
          </p:cNvPr>
          <p:cNvGraphicFramePr>
            <a:graphicFrameLocks noGrp="1"/>
          </p:cNvGraphicFramePr>
          <p:nvPr>
            <p:extLst/>
          </p:nvPr>
        </p:nvGraphicFramePr>
        <p:xfrm>
          <a:off x="0" y="0"/>
          <a:ext cx="9144000" cy="571500"/>
        </p:xfrm>
        <a:graphic>
          <a:graphicData uri="http://schemas.openxmlformats.org/drawingml/2006/table">
            <a:tbl>
              <a:tblPr/>
              <a:tblGrid>
                <a:gridCol w="16873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566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PTUM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3. Componentes e </a:t>
                      </a:r>
                      <a:r>
                        <a:rPr kumimoji="0" lang="en-US" sz="28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Subcomponentes</a:t>
                      </a:r>
                      <a:r>
                        <a:rPr kumimoji="0" 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do Projecto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/>
          </p:cNvPr>
          <p:cNvGraphicFramePr>
            <a:graphicFrameLocks noGrp="1"/>
          </p:cNvGraphicFramePr>
          <p:nvPr>
            <p:extLst/>
          </p:nvPr>
        </p:nvGraphicFramePr>
        <p:xfrm>
          <a:off x="377825" y="765175"/>
          <a:ext cx="8240713" cy="57308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74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398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33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53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ZA" sz="2000" b="1" u="none" strike="noStrike" dirty="0" err="1">
                          <a:effectLst/>
                        </a:rPr>
                        <a:t>Subcomponentes</a:t>
                      </a:r>
                      <a:r>
                        <a:rPr lang="en-ZA" sz="2000" b="1" u="none" strike="noStrike" dirty="0">
                          <a:effectLst/>
                        </a:rPr>
                        <a:t> do </a:t>
                      </a:r>
                      <a:r>
                        <a:rPr lang="en-ZA" sz="2000" b="1" u="none" strike="noStrike" dirty="0" err="1">
                          <a:effectLst/>
                        </a:rPr>
                        <a:t>Projecto</a:t>
                      </a:r>
                      <a:endParaRPr lang="en-ZA" sz="20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b="1" u="none" strike="noStrike" dirty="0">
                          <a:effectLst/>
                        </a:rPr>
                        <a:t>Orçamento</a:t>
                      </a:r>
                      <a:br>
                        <a:rPr lang="en-ZA" sz="1600" b="1" u="none" strike="noStrike" dirty="0">
                          <a:effectLst/>
                        </a:rPr>
                      </a:br>
                      <a:r>
                        <a:rPr lang="en-ZA" sz="1600" b="1" u="none" strike="noStrike" dirty="0">
                          <a:effectLst/>
                        </a:rPr>
                        <a:t>(M  USD)</a:t>
                      </a:r>
                      <a:endParaRPr lang="en-ZA" sz="16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161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pt-BR" sz="1400" b="1" u="none" strike="noStrike" dirty="0" smtClean="0">
                          <a:effectLst/>
                        </a:rPr>
                        <a:t>  Componente </a:t>
                      </a:r>
                      <a:r>
                        <a:rPr lang="pt-BR" sz="1400" b="1" u="none" strike="noStrike" dirty="0">
                          <a:effectLst/>
                        </a:rPr>
                        <a:t>1:  Melhoria dos assentamentos informais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b="1" u="none" strike="noStrike" dirty="0">
                          <a:effectLst/>
                        </a:rPr>
                        <a:t>42.5</a:t>
                      </a:r>
                      <a:endParaRPr lang="en-ZA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1617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u="none" strike="noStrike">
                          <a:effectLst/>
                        </a:rPr>
                        <a:t>1.1</a:t>
                      </a:r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 smtClean="0">
                          <a:effectLst/>
                        </a:rPr>
                        <a:t>  Urbanismo </a:t>
                      </a:r>
                      <a:r>
                        <a:rPr lang="pt-BR" sz="1400" u="none" strike="noStrike" dirty="0">
                          <a:effectLst/>
                        </a:rPr>
                        <a:t>Tático para Resposta ao COVID-19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u="none" strike="noStrike" dirty="0">
                          <a:effectLst/>
                        </a:rPr>
                        <a:t>8</a:t>
                      </a:r>
                      <a:endParaRPr lang="en-Z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4344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u="none" strike="noStrike">
                          <a:effectLst/>
                        </a:rPr>
                        <a:t>1.2</a:t>
                      </a:r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 smtClean="0">
                          <a:effectLst/>
                        </a:rPr>
                        <a:t>  Melhoria integrada </a:t>
                      </a:r>
                      <a:r>
                        <a:rPr lang="pt-BR" sz="1400" u="none" strike="noStrike" dirty="0">
                          <a:effectLst/>
                        </a:rPr>
                        <a:t>da infraestrutura </a:t>
                      </a:r>
                      <a:r>
                        <a:rPr lang="pt-BR" sz="1400" u="none" strike="noStrike" dirty="0" smtClean="0">
                          <a:effectLst/>
                        </a:rPr>
                        <a:t>em </a:t>
                      </a:r>
                      <a:r>
                        <a:rPr lang="pt-BR" sz="1400" u="none" strike="noStrike" dirty="0">
                          <a:effectLst/>
                        </a:rPr>
                        <a:t>assentamentos informais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u="none" strike="noStrike" dirty="0">
                          <a:effectLst/>
                        </a:rPr>
                        <a:t>27.5</a:t>
                      </a:r>
                      <a:endParaRPr lang="en-Z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2275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u="none" strike="noStrike">
                          <a:effectLst/>
                        </a:rPr>
                        <a:t>1.3</a:t>
                      </a:r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ZA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Programa </a:t>
                      </a:r>
                      <a:r>
                        <a:rPr lang="en-ZA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inclusão socioeconómica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u="none" strike="noStrike" dirty="0">
                          <a:effectLst/>
                        </a:rPr>
                        <a:t>2</a:t>
                      </a:r>
                      <a:endParaRPr lang="en-Z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1617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u="none" strike="noStrike">
                          <a:effectLst/>
                        </a:rPr>
                        <a:t>1.4</a:t>
                      </a:r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Condição </a:t>
                      </a:r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Baseada no Desempenho da Regularização de Terras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u="none" strike="noStrike" dirty="0">
                          <a:effectLst/>
                        </a:rPr>
                        <a:t>5</a:t>
                      </a:r>
                      <a:endParaRPr lang="en-Z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161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pt-BR" sz="1400" b="1" u="none" strike="noStrike" dirty="0" smtClean="0">
                          <a:effectLst/>
                        </a:rPr>
                        <a:t>  Componente </a:t>
                      </a:r>
                      <a:r>
                        <a:rPr lang="pt-BR" sz="1400" b="1" u="none" strike="noStrike" dirty="0">
                          <a:effectLst/>
                        </a:rPr>
                        <a:t>2: Revitalização do Centro da Cidade de Maputo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b="1" u="none" strike="noStrike" dirty="0">
                          <a:effectLst/>
                        </a:rPr>
                        <a:t>21</a:t>
                      </a:r>
                      <a:endParaRPr lang="en-ZA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1617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u="none" strike="noStrike">
                          <a:effectLst/>
                        </a:rPr>
                        <a:t>2.1</a:t>
                      </a:r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 smtClean="0">
                          <a:effectLst/>
                        </a:rPr>
                        <a:t>  Reabilitação </a:t>
                      </a:r>
                      <a:r>
                        <a:rPr lang="pt-BR" sz="1400" u="none" strike="noStrike" dirty="0">
                          <a:effectLst/>
                        </a:rPr>
                        <a:t>da Drenagem no Centro da Cidade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u="none" strike="noStrike" dirty="0">
                          <a:effectLst/>
                        </a:rPr>
                        <a:t>16</a:t>
                      </a:r>
                      <a:endParaRPr lang="en-Z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1617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u="none" strike="noStrike">
                          <a:effectLst/>
                        </a:rPr>
                        <a:t>2.2</a:t>
                      </a:r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 smtClean="0">
                          <a:effectLst/>
                        </a:rPr>
                        <a:t>  Promoção </a:t>
                      </a:r>
                      <a:r>
                        <a:rPr lang="pt-BR" sz="1400" u="none" strike="noStrike" dirty="0">
                          <a:effectLst/>
                        </a:rPr>
                        <a:t>da Inclusão Socioeconómica no Centro da Cidade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u="none" strike="noStrike" dirty="0">
                          <a:effectLst/>
                        </a:rPr>
                        <a:t>1</a:t>
                      </a:r>
                      <a:endParaRPr lang="en-Z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4344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u="none" strike="noStrike">
                          <a:effectLst/>
                        </a:rPr>
                        <a:t>2.3</a:t>
                      </a:r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 smtClean="0">
                          <a:effectLst/>
                        </a:rPr>
                        <a:t>  Condição </a:t>
                      </a:r>
                      <a:r>
                        <a:rPr lang="pt-BR" sz="1400" u="none" strike="noStrike" dirty="0">
                          <a:effectLst/>
                        </a:rPr>
                        <a:t>Baseada no desempenho da reforma do imposto de propriedade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u="none" strike="noStrike" dirty="0">
                          <a:effectLst/>
                        </a:rPr>
                        <a:t>4</a:t>
                      </a:r>
                      <a:endParaRPr lang="en-Z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161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pt-BR" sz="1400" b="1" u="none" strike="noStrike" dirty="0" smtClean="0">
                          <a:effectLst/>
                        </a:rPr>
                        <a:t>  Componente </a:t>
                      </a:r>
                      <a:r>
                        <a:rPr lang="pt-BR" sz="1400" b="1" u="none" strike="noStrike" dirty="0">
                          <a:effectLst/>
                        </a:rPr>
                        <a:t>3: Crescimento Urbano Sustentável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b="1" u="none" strike="noStrike" dirty="0">
                          <a:effectLst/>
                        </a:rPr>
                        <a:t>30</a:t>
                      </a:r>
                      <a:endParaRPr lang="en-ZA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85211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u="none" strike="noStrike">
                          <a:effectLst/>
                        </a:rPr>
                        <a:t>3.1</a:t>
                      </a:r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 smtClean="0">
                          <a:effectLst/>
                        </a:rPr>
                        <a:t>  Desenvolvimento </a:t>
                      </a:r>
                      <a:r>
                        <a:rPr lang="pt-BR" sz="1400" u="none" strike="noStrike" dirty="0">
                          <a:effectLst/>
                        </a:rPr>
                        <a:t>Orientado da Terra Urbana no Distrito Municipal da KaTembe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u="none" strike="noStrike" dirty="0">
                          <a:effectLst/>
                        </a:rPr>
                        <a:t>6</a:t>
                      </a:r>
                      <a:endParaRPr lang="en-Z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1617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u="none" strike="noStrike">
                          <a:effectLst/>
                        </a:rPr>
                        <a:t>3.2</a:t>
                      </a:r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 smtClean="0">
                          <a:effectLst/>
                        </a:rPr>
                        <a:t>  Melhoria </a:t>
                      </a:r>
                      <a:r>
                        <a:rPr lang="pt-BR" sz="1400" u="none" strike="noStrike" dirty="0">
                          <a:effectLst/>
                        </a:rPr>
                        <a:t>da infraestrutura de resíduos sólidos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u="none" strike="noStrike" dirty="0">
                          <a:effectLst/>
                        </a:rPr>
                        <a:t>20</a:t>
                      </a:r>
                      <a:endParaRPr lang="en-Z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1617"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u="none" strike="noStrike">
                          <a:effectLst/>
                        </a:rPr>
                        <a:t>3.3</a:t>
                      </a:r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 smtClean="0">
                          <a:effectLst/>
                        </a:rPr>
                        <a:t>  Condição </a:t>
                      </a:r>
                      <a:r>
                        <a:rPr lang="pt-BR" sz="1400" u="none" strike="noStrike" dirty="0">
                          <a:effectLst/>
                        </a:rPr>
                        <a:t>Baseada no desempenho da gestão de resíduos sólidos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u="none" strike="noStrike" dirty="0">
                          <a:effectLst/>
                        </a:rPr>
                        <a:t>4</a:t>
                      </a:r>
                      <a:endParaRPr lang="en-Z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0161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pt-BR" sz="1400" b="1" u="none" strike="noStrike" dirty="0" smtClean="0">
                          <a:effectLst/>
                        </a:rPr>
                        <a:t>  Componente </a:t>
                      </a:r>
                      <a:r>
                        <a:rPr lang="pt-BR" sz="1400" b="1" u="none" strike="noStrike" dirty="0">
                          <a:effectLst/>
                        </a:rPr>
                        <a:t>4:  Implementação do Projecto e Apoio Institucional 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b="1" u="none" strike="noStrike" dirty="0">
                          <a:effectLst/>
                        </a:rPr>
                        <a:t>6.5</a:t>
                      </a:r>
                      <a:endParaRPr lang="en-ZA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0161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pt-BR" sz="1400" b="1" u="none" strike="noStrike" dirty="0" smtClean="0">
                          <a:effectLst/>
                        </a:rPr>
                        <a:t>  Componente </a:t>
                      </a:r>
                      <a:r>
                        <a:rPr lang="pt-BR" sz="1400" b="1" u="none" strike="noStrike" dirty="0">
                          <a:effectLst/>
                        </a:rPr>
                        <a:t>5: Resposta a Emergências de Contingência 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b="1" u="none" strike="noStrike" dirty="0">
                          <a:effectLst/>
                        </a:rPr>
                        <a:t>0</a:t>
                      </a:r>
                      <a:endParaRPr lang="en-ZA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301617"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ZA" sz="1600" b="1" u="none" strike="noStrike" dirty="0">
                          <a:effectLst/>
                        </a:rPr>
                        <a:t>Total</a:t>
                      </a:r>
                      <a:r>
                        <a:rPr lang="en-ZA" sz="1400" b="1" u="none" strike="noStrike" dirty="0">
                          <a:effectLst/>
                        </a:rPr>
                        <a:t> </a:t>
                      </a:r>
                      <a:endParaRPr lang="en-ZA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600" b="1" u="none" strike="noStrike" dirty="0">
                          <a:effectLst/>
                        </a:rPr>
                        <a:t>100</a:t>
                      </a:r>
                      <a:endParaRPr lang="en-ZA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09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6147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974793-BFC1-4FC5-B4F3-5407B2F6ACB7}" type="slidenum">
              <a:rPr lang="en-US" altLang="pt-PT" sz="14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pPr/>
              <a:t>7</a:t>
            </a:fld>
            <a:endParaRPr lang="en-US" altLang="pt-PT" sz="14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7" name="Table 6">
            <a:extLst/>
          </p:cNvPr>
          <p:cNvGraphicFramePr>
            <a:graphicFrameLocks noGrp="1"/>
          </p:cNvGraphicFramePr>
          <p:nvPr>
            <p:extLst/>
          </p:nvPr>
        </p:nvGraphicFramePr>
        <p:xfrm>
          <a:off x="0" y="0"/>
          <a:ext cx="9144000" cy="571500"/>
        </p:xfrm>
        <a:graphic>
          <a:graphicData uri="http://schemas.openxmlformats.org/drawingml/2006/table">
            <a:tbl>
              <a:tblPr/>
              <a:tblGrid>
                <a:gridCol w="16873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566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PTUM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4. Principais Beneficiários do Projecto 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8" name="Rectangle 34">
            <a:extLst/>
          </p:cNvPr>
          <p:cNvSpPr>
            <a:spLocks noChangeArrowheads="1"/>
          </p:cNvSpPr>
          <p:nvPr/>
        </p:nvSpPr>
        <p:spPr bwMode="auto">
          <a:xfrm>
            <a:off x="368300" y="996262"/>
            <a:ext cx="8407400" cy="515371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514350" indent="-51435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42900" lvl="1" indent="-342900" algn="just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pt-PT" sz="2000" dirty="0" smtClean="0">
                <a:latin typeface="+mj-lt"/>
              </a:rPr>
              <a:t>Residentes nos </a:t>
            </a:r>
            <a:r>
              <a:rPr lang="pt-PT" sz="2000" dirty="0">
                <a:latin typeface="+mj-lt"/>
              </a:rPr>
              <a:t>assentamentos informais mais vulneráveis ​​na Cidade de Maputo, que irão beneficiar de melhorias na infra-estrutura urbana básica, segurança da posse da terra e inclusão socioeconómica. </a:t>
            </a:r>
            <a:endParaRPr lang="pt-PT" sz="2000" dirty="0" smtClean="0">
              <a:latin typeface="+mj-lt"/>
            </a:endParaRPr>
          </a:p>
          <a:p>
            <a:pPr marL="342900" lvl="1" indent="-342900" algn="just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pt-PT" sz="2000" dirty="0" smtClean="0">
                <a:latin typeface="+mj-lt"/>
              </a:rPr>
              <a:t>Pessoas </a:t>
            </a:r>
            <a:r>
              <a:rPr lang="pt-PT" sz="2000" dirty="0">
                <a:latin typeface="+mj-lt"/>
              </a:rPr>
              <a:t>que trabalham e vivem nas áreas da baixa de Maputo através da redução das cheias, e grupos vulneráveis ​​específicos através de apoio socioeconómico </a:t>
            </a:r>
            <a:r>
              <a:rPr lang="pt-PT" sz="2000" dirty="0" err="1">
                <a:latin typeface="+mj-lt"/>
              </a:rPr>
              <a:t>direccionado</a:t>
            </a:r>
            <a:r>
              <a:rPr lang="pt-PT" sz="2000" dirty="0">
                <a:latin typeface="+mj-lt"/>
              </a:rPr>
              <a:t>. </a:t>
            </a:r>
            <a:endParaRPr lang="pt-PT" sz="2000" dirty="0" smtClean="0">
              <a:latin typeface="+mj-lt"/>
            </a:endParaRPr>
          </a:p>
          <a:p>
            <a:pPr marL="342900" lvl="1" indent="-342900" algn="just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pt-PT" sz="2000" dirty="0" err="1" smtClean="0">
                <a:latin typeface="+mj-lt"/>
              </a:rPr>
              <a:t>Actuais</a:t>
            </a:r>
            <a:r>
              <a:rPr lang="pt-PT" sz="2000" dirty="0" smtClean="0">
                <a:latin typeface="+mj-lt"/>
              </a:rPr>
              <a:t> </a:t>
            </a:r>
            <a:r>
              <a:rPr lang="pt-PT" sz="2000" dirty="0">
                <a:latin typeface="+mj-lt"/>
              </a:rPr>
              <a:t>e futuros residentes da Cidade de Maputo através de uma eliminação de resíduos sólidos mais gerida ambientalmente e de um desenvolvimento urbano bem orientado. </a:t>
            </a:r>
            <a:endParaRPr lang="pt-PT" sz="2000" dirty="0" smtClean="0">
              <a:latin typeface="+mj-lt"/>
            </a:endParaRPr>
          </a:p>
          <a:p>
            <a:pPr marL="342900" lvl="1" indent="-342900" algn="just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pt-PT" sz="2000" dirty="0" smtClean="0">
                <a:latin typeface="+mj-lt"/>
              </a:rPr>
              <a:t>O </a:t>
            </a:r>
            <a:r>
              <a:rPr lang="pt-PT" sz="2000" dirty="0" smtClean="0">
                <a:latin typeface="+mj-lt"/>
              </a:rPr>
              <a:t>projecto também beneficiara </a:t>
            </a:r>
            <a:r>
              <a:rPr lang="pt-PT" sz="2000" dirty="0">
                <a:latin typeface="+mj-lt"/>
              </a:rPr>
              <a:t>indirectamente toda a população da Cidade de Maputo através das mudanças de política e reformas institucionais.</a:t>
            </a:r>
            <a:endParaRPr lang="en-ZA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0125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6147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974793-BFC1-4FC5-B4F3-5407B2F6ACB7}" type="slidenum">
              <a:rPr lang="en-US" altLang="pt-PT" sz="14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pPr/>
              <a:t>8</a:t>
            </a:fld>
            <a:endParaRPr lang="en-US" altLang="pt-PT" sz="14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7" name="Table 6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930499"/>
              </p:ext>
            </p:extLst>
          </p:nvPr>
        </p:nvGraphicFramePr>
        <p:xfrm>
          <a:off x="0" y="0"/>
          <a:ext cx="9144000" cy="571500"/>
        </p:xfrm>
        <a:graphic>
          <a:graphicData uri="http://schemas.openxmlformats.org/drawingml/2006/table">
            <a:tbl>
              <a:tblPr/>
              <a:tblGrid>
                <a:gridCol w="16873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566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t-PT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PTUM</a:t>
                      </a:r>
                      <a:endParaRPr kumimoji="0" lang="en-GB" altLang="pt-PT" sz="28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7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5. </a:t>
                      </a:r>
                      <a:r>
                        <a:rPr kumimoji="0" lang="pt-PT" sz="2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Principais Actividades Infraestruturantes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Rectangle 34">
            <a:extLst/>
          </p:cNvPr>
          <p:cNvSpPr>
            <a:spLocks noChangeArrowheads="1"/>
          </p:cNvSpPr>
          <p:nvPr/>
        </p:nvSpPr>
        <p:spPr bwMode="auto">
          <a:xfrm>
            <a:off x="273501" y="1489810"/>
            <a:ext cx="4701404" cy="4753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514350" indent="-51435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42900" lvl="1" indent="-34290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pt-PT" sz="2000" dirty="0">
                <a:latin typeface="+mj-lt"/>
              </a:rPr>
              <a:t>Reabilitação de 20 áreas abertas espaços comunitários multifuncionais em cada Bairro</a:t>
            </a:r>
          </a:p>
          <a:p>
            <a:pPr marL="342900" lvl="1" indent="-34290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pt-BR" sz="2000" dirty="0">
                <a:latin typeface="+mj-lt"/>
              </a:rPr>
              <a:t>Colocação de 100 estações de lavagem de mãos</a:t>
            </a:r>
            <a:r>
              <a:rPr lang="en-US" sz="2000" dirty="0">
                <a:latin typeface="+mj-lt"/>
              </a:rPr>
              <a:t>. </a:t>
            </a:r>
          </a:p>
          <a:p>
            <a:pPr marL="342900" lvl="1" indent="-34290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pt-PT" sz="2000" dirty="0">
                <a:latin typeface="+mj-lt"/>
              </a:rPr>
              <a:t>Reabilitação de 20 km de caminhos pedonais locais, incluindo iluminação pública</a:t>
            </a:r>
            <a:r>
              <a:rPr lang="en-US" sz="2000" dirty="0">
                <a:latin typeface="+mj-lt"/>
              </a:rPr>
              <a:t>.</a:t>
            </a:r>
          </a:p>
          <a:p>
            <a:pPr marL="342900" lvl="1" indent="-34290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pt-BR" sz="2000" dirty="0" smtClean="0">
                <a:latin typeface="+mj-lt"/>
              </a:rPr>
              <a:t>Instalação </a:t>
            </a:r>
            <a:r>
              <a:rPr lang="pt-BR" sz="2000" dirty="0">
                <a:latin typeface="+mj-lt"/>
              </a:rPr>
              <a:t>de equipamento de triagem, reciclagem de resíduos sólidos</a:t>
            </a:r>
            <a:r>
              <a:rPr lang="en-US" sz="2000" dirty="0" smtClean="0">
                <a:latin typeface="+mj-lt"/>
              </a:rPr>
              <a:t>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4635" y="973483"/>
            <a:ext cx="2788024" cy="22865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142" y="3300081"/>
            <a:ext cx="2801016" cy="1548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4296" y="4980413"/>
            <a:ext cx="2264708" cy="1622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34">
            <a:extLst/>
          </p:cNvPr>
          <p:cNvSpPr>
            <a:spLocks noChangeArrowheads="1"/>
          </p:cNvSpPr>
          <p:nvPr/>
        </p:nvSpPr>
        <p:spPr bwMode="auto">
          <a:xfrm>
            <a:off x="273501" y="756199"/>
            <a:ext cx="5661134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514350" indent="-51435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lvl="1" indent="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ZA" sz="1800" b="1" dirty="0" smtClean="0">
                <a:solidFill>
                  <a:srgbClr val="0000FF"/>
                </a:solidFill>
                <a:latin typeface="+mn-lt"/>
              </a:rPr>
              <a:t>Comp. 1.1: </a:t>
            </a:r>
            <a:r>
              <a:rPr lang="pt-BR" sz="1800" b="1" dirty="0">
                <a:solidFill>
                  <a:srgbClr val="0000FF"/>
                </a:solidFill>
                <a:latin typeface="+mn-lt"/>
              </a:rPr>
              <a:t>Urbanismo Tático para Resposta ao COVID-19</a:t>
            </a:r>
            <a:r>
              <a:rPr lang="en-ZA" sz="1800" b="1" dirty="0" smtClean="0">
                <a:solidFill>
                  <a:srgbClr val="0000FF"/>
                </a:solidFill>
                <a:latin typeface="+mn-lt"/>
              </a:rPr>
              <a:t>:</a:t>
            </a:r>
            <a:endParaRPr lang="en-US" sz="1800" dirty="0" smtClean="0">
              <a:solidFill>
                <a:srgbClr val="00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982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6147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974793-BFC1-4FC5-B4F3-5407B2F6ACB7}" type="slidenum">
              <a:rPr lang="en-US" altLang="pt-PT" sz="14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pPr/>
              <a:t>9</a:t>
            </a:fld>
            <a:endParaRPr lang="en-US" altLang="pt-PT" sz="14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7" name="Table 6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772738"/>
              </p:ext>
            </p:extLst>
          </p:nvPr>
        </p:nvGraphicFramePr>
        <p:xfrm>
          <a:off x="0" y="0"/>
          <a:ext cx="9144000" cy="571500"/>
        </p:xfrm>
        <a:graphic>
          <a:graphicData uri="http://schemas.openxmlformats.org/drawingml/2006/table">
            <a:tbl>
              <a:tblPr/>
              <a:tblGrid>
                <a:gridCol w="15329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110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t-PT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PTUM</a:t>
                      </a:r>
                      <a:endParaRPr kumimoji="0" lang="en-GB" altLang="pt-PT" sz="28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7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5. </a:t>
                      </a:r>
                      <a:r>
                        <a:rPr kumimoji="0" lang="pt-PT" sz="2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Principais Actividades Infraestruturantes </a:t>
                      </a:r>
                      <a:r>
                        <a:rPr kumimoji="0" lang="en-GB" sz="27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(cont.)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Rectangle 34">
            <a:extLst/>
          </p:cNvPr>
          <p:cNvSpPr>
            <a:spLocks noChangeArrowheads="1"/>
          </p:cNvSpPr>
          <p:nvPr/>
        </p:nvSpPr>
        <p:spPr bwMode="auto">
          <a:xfrm>
            <a:off x="273501" y="1302590"/>
            <a:ext cx="4869999" cy="5166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514350" indent="-51435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42900" lvl="1" indent="-34290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pt-PT" sz="1900" dirty="0" smtClean="0">
                <a:latin typeface="+mj-lt"/>
              </a:rPr>
              <a:t>Construção de 24 km de canais de drenagem e 90.000m3 de micro drenagem.</a:t>
            </a:r>
          </a:p>
          <a:p>
            <a:pPr marL="342900" lvl="1" indent="-34290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pt-PT" sz="1900" dirty="0" smtClean="0">
                <a:latin typeface="+mj-lt"/>
              </a:rPr>
              <a:t>Construção de 2.400 módulos sanitários compartilhados com ligação à água corrente, para um máximo de 25 pessoas cada.</a:t>
            </a:r>
          </a:p>
          <a:p>
            <a:pPr marL="342900" lvl="1" indent="-34290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pt-PT" sz="1900" dirty="0" smtClean="0">
                <a:latin typeface="+mj-lt"/>
              </a:rPr>
              <a:t>Realizar 5.500 ligações de água em quintais.</a:t>
            </a:r>
          </a:p>
          <a:p>
            <a:pPr marL="342900" lvl="1" indent="-34290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pt-PT" sz="1900" dirty="0">
                <a:latin typeface="+mj-lt"/>
              </a:rPr>
              <a:t>Construção de 2 estações para transferência de lamas fecais.</a:t>
            </a:r>
          </a:p>
          <a:p>
            <a:pPr marL="342900" lvl="1" indent="-34290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pt-PT" sz="1900" dirty="0" smtClean="0">
                <a:latin typeface="+mj-lt"/>
              </a:rPr>
              <a:t>Reabilitação e construção de estradas locais 7.6Km, com valas laterais, sinalização e iluminação.</a:t>
            </a:r>
            <a:endParaRPr lang="pt-PT" sz="1900" dirty="0">
              <a:latin typeface="+mj-lt"/>
            </a:endParaRPr>
          </a:p>
        </p:txBody>
      </p:sp>
      <p:sp>
        <p:nvSpPr>
          <p:cNvPr id="16" name="Rectangle 34">
            <a:extLst/>
          </p:cNvPr>
          <p:cNvSpPr>
            <a:spLocks noChangeArrowheads="1"/>
          </p:cNvSpPr>
          <p:nvPr/>
        </p:nvSpPr>
        <p:spPr bwMode="auto">
          <a:xfrm>
            <a:off x="273500" y="632316"/>
            <a:ext cx="8365675" cy="47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514350" indent="-51435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lvl="1" indent="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ZA" sz="1900" b="1" dirty="0" smtClean="0">
                <a:solidFill>
                  <a:srgbClr val="0000FF"/>
                </a:solidFill>
                <a:latin typeface="+mn-lt"/>
              </a:rPr>
              <a:t>Comp. 1.2: </a:t>
            </a:r>
            <a:r>
              <a:rPr lang="pt-BR" sz="1900" b="1" dirty="0">
                <a:solidFill>
                  <a:srgbClr val="0000FF"/>
                </a:solidFill>
                <a:latin typeface="+mn-lt"/>
              </a:rPr>
              <a:t>Melhoria integradada da infraestrutura em assentamentos </a:t>
            </a:r>
            <a:r>
              <a:rPr lang="pt-BR" sz="1900" b="1" dirty="0" smtClean="0">
                <a:solidFill>
                  <a:srgbClr val="0000FF"/>
                </a:solidFill>
                <a:latin typeface="+mn-lt"/>
              </a:rPr>
              <a:t>informais</a:t>
            </a:r>
            <a:r>
              <a:rPr lang="en-ZA" sz="1900" b="1" dirty="0" smtClean="0">
                <a:solidFill>
                  <a:srgbClr val="0000FF"/>
                </a:solidFill>
                <a:latin typeface="+mn-lt"/>
              </a:rPr>
              <a:t>:</a:t>
            </a:r>
            <a:endParaRPr lang="en-US" sz="1900" b="1" dirty="0">
              <a:solidFill>
                <a:srgbClr val="0000FF"/>
              </a:solidFill>
              <a:latin typeface="+mn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136" y="2838057"/>
            <a:ext cx="3432509" cy="201912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2136" y="1247785"/>
            <a:ext cx="2011008" cy="135365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7058" y="5093800"/>
            <a:ext cx="2161164" cy="139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9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43011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CC6F7E0-53E6-49E0-A05D-C0F2FA5B86AE}" type="slidenum">
              <a:rPr lang="en-US" altLang="pt-PT" sz="14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pPr/>
              <a:t>10</a:t>
            </a:fld>
            <a:endParaRPr lang="en-US" altLang="pt-PT" sz="14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7" name="Table 6">
            <a:extLst/>
          </p:cNvPr>
          <p:cNvGraphicFramePr>
            <a:graphicFrameLocks noGrp="1"/>
          </p:cNvGraphicFramePr>
          <p:nvPr>
            <p:extLst/>
          </p:nvPr>
        </p:nvGraphicFramePr>
        <p:xfrm>
          <a:off x="0" y="0"/>
          <a:ext cx="9144000" cy="571500"/>
        </p:xfrm>
        <a:graphic>
          <a:graphicData uri="http://schemas.openxmlformats.org/drawingml/2006/table">
            <a:tbl>
              <a:tblPr/>
              <a:tblGrid>
                <a:gridCol w="14791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648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PTUM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22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BAIRROS INFORMAIS SELECCIONADOS – Componente 1</a:t>
                      </a:r>
                      <a:endParaRPr kumimoji="0" lang="pt-PT" sz="2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967386" y="5629096"/>
            <a:ext cx="7176614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marL="93663" eaLnBrk="1" fontAlgn="ctr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t-PT" sz="1600" b="1" dirty="0" smtClean="0">
                <a:latin typeface="+mj-lt"/>
              </a:rPr>
              <a:t>Foram </a:t>
            </a:r>
            <a:r>
              <a:rPr lang="pt-PT" sz="1600" b="1" dirty="0">
                <a:latin typeface="+mj-lt"/>
              </a:rPr>
              <a:t>excluídos os bairros que receberão grandes investimentos de outros parceiros de desenvolvimento:</a:t>
            </a:r>
            <a:r>
              <a:rPr lang="pt-PT" sz="1600" dirty="0">
                <a:latin typeface="+mj-lt"/>
              </a:rPr>
              <a:t> </a:t>
            </a:r>
            <a:r>
              <a:rPr lang="pt-PT" sz="1600" dirty="0" err="1">
                <a:latin typeface="+mj-lt"/>
              </a:rPr>
              <a:t>Chamanculo</a:t>
            </a:r>
            <a:r>
              <a:rPr lang="pt-PT" sz="1600" dirty="0">
                <a:latin typeface="+mj-lt"/>
              </a:rPr>
              <a:t> C, </a:t>
            </a:r>
            <a:r>
              <a:rPr lang="pt-PT" sz="1600" dirty="0" err="1">
                <a:latin typeface="+mj-lt"/>
              </a:rPr>
              <a:t>Maxaquene</a:t>
            </a:r>
            <a:r>
              <a:rPr lang="pt-PT" sz="1600" dirty="0">
                <a:latin typeface="+mj-lt"/>
              </a:rPr>
              <a:t> B, </a:t>
            </a:r>
            <a:r>
              <a:rPr lang="pt-PT" sz="1600" dirty="0" err="1">
                <a:latin typeface="+mj-lt"/>
              </a:rPr>
              <a:t>Maxaquene</a:t>
            </a:r>
            <a:r>
              <a:rPr lang="pt-PT" sz="1600" dirty="0">
                <a:latin typeface="+mj-lt"/>
              </a:rPr>
              <a:t> C, </a:t>
            </a:r>
            <a:r>
              <a:rPr lang="pt-PT" sz="1600" dirty="0" err="1">
                <a:latin typeface="+mj-lt"/>
              </a:rPr>
              <a:t>Maxaquene</a:t>
            </a:r>
            <a:r>
              <a:rPr lang="pt-PT" sz="1600" dirty="0">
                <a:latin typeface="+mj-lt"/>
              </a:rPr>
              <a:t> D, Polana Caniço A e Polana Caniço B</a:t>
            </a:r>
            <a:r>
              <a:rPr lang="pt-PT" sz="1600" dirty="0" smtClean="0">
                <a:latin typeface="+mj-lt"/>
              </a:rPr>
              <a:t>.</a:t>
            </a:r>
            <a:endParaRPr lang="pt-PT" sz="1600" dirty="0" smtClean="0">
              <a:solidFill>
                <a:schemeClr val="dk1"/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" y="841340"/>
            <a:ext cx="1967387" cy="59785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marL="93663" eaLnBrk="1" fontAlgn="ctr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t-PT" sz="1500" b="1" dirty="0" smtClean="0">
                <a:latin typeface="+mj-lt"/>
              </a:rPr>
              <a:t>Bairros </a:t>
            </a:r>
            <a:r>
              <a:rPr lang="pt-PT" sz="1500" b="1" dirty="0">
                <a:latin typeface="+mj-lt"/>
              </a:rPr>
              <a:t>selecionados: </a:t>
            </a:r>
            <a:r>
              <a:rPr lang="pt-PT" sz="1500" dirty="0">
                <a:latin typeface="+mj-lt"/>
              </a:rPr>
              <a:t>Aeroporto B, </a:t>
            </a:r>
            <a:r>
              <a:rPr lang="pt-PT" sz="1500" dirty="0" err="1">
                <a:latin typeface="+mj-lt"/>
              </a:rPr>
              <a:t>Xipamanine</a:t>
            </a:r>
            <a:r>
              <a:rPr lang="pt-PT" sz="1500" dirty="0">
                <a:latin typeface="+mj-lt"/>
              </a:rPr>
              <a:t>, </a:t>
            </a:r>
            <a:r>
              <a:rPr lang="pt-PT" sz="1500" dirty="0" err="1">
                <a:latin typeface="+mj-lt"/>
              </a:rPr>
              <a:t>Chamanculo</a:t>
            </a:r>
            <a:r>
              <a:rPr lang="pt-PT" sz="1500" dirty="0">
                <a:latin typeface="+mj-lt"/>
              </a:rPr>
              <a:t> D, </a:t>
            </a:r>
            <a:r>
              <a:rPr lang="pt-PT" sz="1500" dirty="0" err="1">
                <a:latin typeface="+mj-lt"/>
              </a:rPr>
              <a:t>Chamanculo</a:t>
            </a:r>
            <a:r>
              <a:rPr lang="pt-PT" sz="1500" dirty="0">
                <a:latin typeface="+mj-lt"/>
              </a:rPr>
              <a:t> B, Unidade 7, </a:t>
            </a:r>
            <a:r>
              <a:rPr lang="pt-PT" sz="1500" dirty="0" err="1">
                <a:latin typeface="+mj-lt"/>
              </a:rPr>
              <a:t>Maxaquene</a:t>
            </a:r>
            <a:r>
              <a:rPr lang="pt-PT" sz="1500" dirty="0">
                <a:latin typeface="+mj-lt"/>
              </a:rPr>
              <a:t> A, </a:t>
            </a:r>
            <a:r>
              <a:rPr lang="pt-PT" sz="1500" dirty="0" err="1">
                <a:latin typeface="+mj-lt"/>
              </a:rPr>
              <a:t>Minkadjuine</a:t>
            </a:r>
            <a:r>
              <a:rPr lang="pt-PT" sz="1500" dirty="0">
                <a:latin typeface="+mj-lt"/>
              </a:rPr>
              <a:t>, Urbanização, </a:t>
            </a:r>
            <a:r>
              <a:rPr lang="pt-PT" sz="1500" dirty="0" err="1">
                <a:latin typeface="+mj-lt"/>
              </a:rPr>
              <a:t>Munhuana</a:t>
            </a:r>
            <a:r>
              <a:rPr lang="pt-PT" sz="1500" dirty="0">
                <a:latin typeface="+mj-lt"/>
              </a:rPr>
              <a:t>, Aeroporto A, FPLM, </a:t>
            </a:r>
            <a:r>
              <a:rPr lang="pt-PT" sz="1500" dirty="0" err="1">
                <a:latin typeface="+mj-lt"/>
              </a:rPr>
              <a:t>Inhagóia</a:t>
            </a:r>
            <a:r>
              <a:rPr lang="pt-PT" sz="1500" dirty="0">
                <a:latin typeface="+mj-lt"/>
              </a:rPr>
              <a:t> B, </a:t>
            </a:r>
            <a:r>
              <a:rPr lang="pt-PT" sz="1500" dirty="0" err="1">
                <a:latin typeface="+mj-lt"/>
              </a:rPr>
              <a:t>Mafalala</a:t>
            </a:r>
            <a:r>
              <a:rPr lang="pt-PT" sz="1500" dirty="0">
                <a:latin typeface="+mj-lt"/>
              </a:rPr>
              <a:t>, </a:t>
            </a:r>
            <a:r>
              <a:rPr lang="pt-PT" sz="1500" dirty="0" err="1">
                <a:latin typeface="+mj-lt"/>
              </a:rPr>
              <a:t>Nsalene</a:t>
            </a:r>
            <a:r>
              <a:rPr lang="pt-PT" sz="1500" dirty="0">
                <a:latin typeface="+mj-lt"/>
              </a:rPr>
              <a:t>, </a:t>
            </a:r>
            <a:r>
              <a:rPr lang="pt-PT" sz="1500" dirty="0" err="1">
                <a:latin typeface="+mj-lt"/>
              </a:rPr>
              <a:t>Chamanculo</a:t>
            </a:r>
            <a:r>
              <a:rPr lang="pt-PT" sz="1500" dirty="0">
                <a:latin typeface="+mj-lt"/>
              </a:rPr>
              <a:t> A, Luís Cabral, </a:t>
            </a:r>
            <a:r>
              <a:rPr lang="pt-PT" sz="1500" dirty="0" err="1">
                <a:latin typeface="+mj-lt"/>
              </a:rPr>
              <a:t>Inhagóia</a:t>
            </a:r>
            <a:r>
              <a:rPr lang="pt-PT" sz="1500" dirty="0">
                <a:latin typeface="+mj-lt"/>
              </a:rPr>
              <a:t> A, </a:t>
            </a:r>
            <a:r>
              <a:rPr lang="pt-PT" sz="1500" dirty="0" err="1">
                <a:latin typeface="+mj-lt"/>
              </a:rPr>
              <a:t>Mavalane</a:t>
            </a:r>
            <a:r>
              <a:rPr lang="pt-PT" sz="1500" dirty="0">
                <a:latin typeface="+mj-lt"/>
              </a:rPr>
              <a:t> B, </a:t>
            </a:r>
            <a:r>
              <a:rPr lang="pt-PT" sz="1500" dirty="0" err="1">
                <a:latin typeface="+mj-lt"/>
              </a:rPr>
              <a:t>Mavalane</a:t>
            </a:r>
            <a:r>
              <a:rPr lang="pt-PT" sz="1500" dirty="0">
                <a:latin typeface="+mj-lt"/>
              </a:rPr>
              <a:t> A e </a:t>
            </a:r>
            <a:r>
              <a:rPr lang="pt-PT" sz="1500" dirty="0" err="1" smtClean="0">
                <a:latin typeface="+mj-lt"/>
              </a:rPr>
              <a:t>Malanga</a:t>
            </a:r>
            <a:r>
              <a:rPr lang="pt-PT" sz="1500" dirty="0" smtClean="0">
                <a:latin typeface="+mj-lt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062" y="879440"/>
            <a:ext cx="7090888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2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974793-BFC1-4FC5-B4F3-5407B2F6ACB7}" type="slidenum">
              <a:rPr lang="en-US" altLang="pt-PT" sz="14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pPr/>
              <a:t>11</a:t>
            </a:fld>
            <a:endParaRPr lang="en-US" altLang="pt-PT" sz="14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8" name="Rectangle 34">
            <a:extLst/>
          </p:cNvPr>
          <p:cNvSpPr>
            <a:spLocks noChangeArrowheads="1"/>
          </p:cNvSpPr>
          <p:nvPr/>
        </p:nvSpPr>
        <p:spPr bwMode="auto">
          <a:xfrm>
            <a:off x="251650" y="1227714"/>
            <a:ext cx="4834700" cy="5311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514350" indent="-51435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285750" marR="0" lvl="1" indent="-285750" eaLnBrk="1" fontAlgn="auto" hangingPunct="1"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pt-PT" sz="1800" dirty="0">
                <a:latin typeface="+mj-lt"/>
              </a:rPr>
              <a:t>C</a:t>
            </a:r>
            <a:r>
              <a:rPr lang="pt-PT" sz="1800" dirty="0" smtClean="0">
                <a:latin typeface="+mj-lt"/>
              </a:rPr>
              <a:t>onstrução </a:t>
            </a:r>
            <a:r>
              <a:rPr lang="pt-PT" sz="1800" dirty="0">
                <a:latin typeface="+mj-lt"/>
              </a:rPr>
              <a:t>de 4 km de novos coletores de água </a:t>
            </a:r>
            <a:r>
              <a:rPr lang="pt-PT" sz="1800" dirty="0" smtClean="0">
                <a:latin typeface="+mj-lt"/>
              </a:rPr>
              <a:t>pluviais.</a:t>
            </a:r>
            <a:endParaRPr lang="pt-PT" sz="1800" dirty="0">
              <a:latin typeface="+mj-lt"/>
            </a:endParaRPr>
          </a:p>
          <a:p>
            <a:pPr marL="285750" marR="0" lvl="1" indent="-285750" eaLnBrk="1" fontAlgn="auto" hangingPunct="1"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pt-PT" sz="1800" dirty="0" smtClean="0">
                <a:latin typeface="+mj-lt"/>
              </a:rPr>
              <a:t>Construção </a:t>
            </a:r>
            <a:r>
              <a:rPr lang="pt-PT" sz="1800" dirty="0">
                <a:latin typeface="+mj-lt"/>
              </a:rPr>
              <a:t>de tanques de retenção e infiltração (20.000m3</a:t>
            </a:r>
            <a:r>
              <a:rPr lang="pt-PT" sz="1800" dirty="0" smtClean="0">
                <a:latin typeface="+mj-lt"/>
              </a:rPr>
              <a:t>).</a:t>
            </a:r>
            <a:endParaRPr lang="pt-PT" sz="1800" dirty="0">
              <a:latin typeface="+mj-lt"/>
            </a:endParaRPr>
          </a:p>
          <a:p>
            <a:pPr marL="285750" marR="0" lvl="1" indent="-285750" eaLnBrk="1" fontAlgn="auto" hangingPunct="1"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pt-PT" sz="1800" dirty="0" smtClean="0">
                <a:latin typeface="+mj-lt"/>
              </a:rPr>
              <a:t>Reabilitação </a:t>
            </a:r>
            <a:r>
              <a:rPr lang="pt-PT" sz="1800" dirty="0">
                <a:latin typeface="+mj-lt"/>
              </a:rPr>
              <a:t>de 3 km da rede combinada de </a:t>
            </a:r>
            <a:r>
              <a:rPr lang="pt-PT" sz="1800" dirty="0" smtClean="0">
                <a:latin typeface="+mj-lt"/>
              </a:rPr>
              <a:t>drenagem-saneamento</a:t>
            </a:r>
            <a:r>
              <a:rPr lang="pt-PT" sz="1800" dirty="0">
                <a:latin typeface="+mj-lt"/>
              </a:rPr>
              <a:t>.</a:t>
            </a:r>
          </a:p>
          <a:p>
            <a:pPr marL="285750" marR="0" lvl="1" indent="-285750" eaLnBrk="1" fontAlgn="auto" hangingPunct="1"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pt-PT" sz="1800" dirty="0" smtClean="0">
                <a:latin typeface="+mj-lt"/>
              </a:rPr>
              <a:t>Construção </a:t>
            </a:r>
            <a:r>
              <a:rPr lang="pt-PT" sz="1800" dirty="0">
                <a:latin typeface="+mj-lt"/>
              </a:rPr>
              <a:t>de 4 comportas de refluxo para evitar que a água do mar inunde as descargas de drenagem durante os períodos de marés </a:t>
            </a:r>
            <a:r>
              <a:rPr lang="pt-PT" sz="1800" dirty="0" smtClean="0">
                <a:latin typeface="+mj-lt"/>
              </a:rPr>
              <a:t>altas</a:t>
            </a:r>
            <a:r>
              <a:rPr lang="pt-PT" sz="1800" dirty="0">
                <a:latin typeface="+mj-lt"/>
              </a:rPr>
              <a:t>.</a:t>
            </a:r>
          </a:p>
          <a:p>
            <a:pPr marL="285750" lvl="1" indent="-285750" eaLnBrk="1" fontAlgn="auto" hangingPunct="1"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pt-PT" sz="1800" dirty="0" smtClean="0">
                <a:latin typeface="+mj-lt"/>
              </a:rPr>
              <a:t>Construção </a:t>
            </a:r>
            <a:r>
              <a:rPr lang="pt-PT" sz="1800" dirty="0">
                <a:latin typeface="+mj-lt"/>
              </a:rPr>
              <a:t>de 4 novas câmaras de </a:t>
            </a:r>
            <a:r>
              <a:rPr lang="pt-PT" sz="1800" dirty="0" smtClean="0">
                <a:latin typeface="+mj-lt"/>
              </a:rPr>
              <a:t>descarga.</a:t>
            </a:r>
            <a:endParaRPr lang="pt-PT" sz="1800" dirty="0">
              <a:latin typeface="+mj-lt"/>
            </a:endParaRPr>
          </a:p>
          <a:p>
            <a:pPr marL="285750" lvl="1" indent="-285750" eaLnBrk="1" fontAlgn="auto" hangingPunct="1"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pt-PT" sz="1800" dirty="0">
                <a:latin typeface="+mj-lt"/>
              </a:rPr>
              <a:t>R</a:t>
            </a:r>
            <a:r>
              <a:rPr lang="pt-PT" sz="1800" dirty="0" smtClean="0">
                <a:latin typeface="+mj-lt"/>
              </a:rPr>
              <a:t>eabilitação </a:t>
            </a:r>
            <a:r>
              <a:rPr lang="pt-PT" sz="1800" dirty="0">
                <a:latin typeface="+mj-lt"/>
              </a:rPr>
              <a:t>de 5 km da rede combinada de drenagem e saneamento.</a:t>
            </a:r>
            <a:endParaRPr lang="en-ZA" sz="1800" dirty="0">
              <a:latin typeface="+mj-lt"/>
            </a:endParaRPr>
          </a:p>
        </p:txBody>
      </p:sp>
      <p:sp>
        <p:nvSpPr>
          <p:cNvPr id="16" name="Rectangle 34">
            <a:extLst/>
          </p:cNvPr>
          <p:cNvSpPr>
            <a:spLocks noChangeArrowheads="1"/>
          </p:cNvSpPr>
          <p:nvPr/>
        </p:nvSpPr>
        <p:spPr bwMode="auto">
          <a:xfrm>
            <a:off x="318325" y="555695"/>
            <a:ext cx="7409252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514350" indent="-51435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lvl="1" indent="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ZA" sz="1900" b="1" dirty="0" smtClean="0">
                <a:solidFill>
                  <a:srgbClr val="0000FF"/>
                </a:solidFill>
                <a:latin typeface="+mn-lt"/>
              </a:rPr>
              <a:t>Comp. 2.1: </a:t>
            </a:r>
            <a:r>
              <a:rPr lang="pt-BR" sz="1900" b="1" dirty="0">
                <a:solidFill>
                  <a:srgbClr val="0000FF"/>
                </a:solidFill>
                <a:latin typeface="+mn-lt"/>
              </a:rPr>
              <a:t>Reabilitação da Drenagem no Centro da </a:t>
            </a:r>
            <a:r>
              <a:rPr lang="pt-BR" sz="1900" b="1" dirty="0" smtClean="0">
                <a:solidFill>
                  <a:srgbClr val="0000FF"/>
                </a:solidFill>
                <a:latin typeface="+mn-lt"/>
              </a:rPr>
              <a:t>Cidade</a:t>
            </a:r>
            <a:r>
              <a:rPr lang="en-ZA" sz="1900" b="1" dirty="0" smtClean="0">
                <a:solidFill>
                  <a:srgbClr val="0000FF"/>
                </a:solidFill>
                <a:latin typeface="+mn-lt"/>
              </a:rPr>
              <a:t>:</a:t>
            </a:r>
            <a:endParaRPr lang="en-US" sz="1900" b="1" dirty="0">
              <a:solidFill>
                <a:srgbClr val="0000FF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575" y="1227714"/>
            <a:ext cx="3909294" cy="29823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432" y="4394723"/>
            <a:ext cx="2858918" cy="2144189"/>
          </a:xfrm>
          <a:prstGeom prst="rect">
            <a:avLst/>
          </a:prstGeom>
        </p:spPr>
      </p:pic>
      <p:graphicFrame>
        <p:nvGraphicFramePr>
          <p:cNvPr id="9" name="Table 8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562582"/>
              </p:ext>
            </p:extLst>
          </p:nvPr>
        </p:nvGraphicFramePr>
        <p:xfrm>
          <a:off x="0" y="0"/>
          <a:ext cx="9144000" cy="571500"/>
        </p:xfrm>
        <a:graphic>
          <a:graphicData uri="http://schemas.openxmlformats.org/drawingml/2006/table">
            <a:tbl>
              <a:tblPr/>
              <a:tblGrid>
                <a:gridCol w="15329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110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t-PT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PTUM</a:t>
                      </a:r>
                      <a:endParaRPr kumimoji="0" lang="en-GB" altLang="pt-PT" sz="28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5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5. </a:t>
                      </a:r>
                      <a:r>
                        <a:rPr kumimoji="0" lang="pt-PT" sz="2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Principais Actividades Infraestruturantes </a:t>
                      </a:r>
                      <a:r>
                        <a:rPr kumimoji="0" lang="en-GB" sz="25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(cont.)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76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6147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974793-BFC1-4FC5-B4F3-5407B2F6ACB7}" type="slidenum">
              <a:rPr lang="en-US" altLang="pt-PT" sz="14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pPr/>
              <a:t>12</a:t>
            </a:fld>
            <a:endParaRPr lang="en-US" altLang="pt-PT" sz="14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7" name="Table 6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668790"/>
              </p:ext>
            </p:extLst>
          </p:nvPr>
        </p:nvGraphicFramePr>
        <p:xfrm>
          <a:off x="0" y="0"/>
          <a:ext cx="9144000" cy="571500"/>
        </p:xfrm>
        <a:graphic>
          <a:graphicData uri="http://schemas.openxmlformats.org/drawingml/2006/table">
            <a:tbl>
              <a:tblPr/>
              <a:tblGrid>
                <a:gridCol w="16873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566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t-PT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PTUM</a:t>
                      </a:r>
                      <a:endParaRPr kumimoji="0" lang="en-GB" altLang="pt-PT" sz="28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5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5. </a:t>
                      </a:r>
                      <a:r>
                        <a:rPr kumimoji="0" lang="pt-PT" sz="2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Principais Actividades Infraestruturantes </a:t>
                      </a:r>
                      <a:r>
                        <a:rPr kumimoji="0" lang="en-GB" sz="25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(cont.)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Rectangle 34">
            <a:extLst/>
          </p:cNvPr>
          <p:cNvSpPr>
            <a:spLocks noChangeArrowheads="1"/>
          </p:cNvSpPr>
          <p:nvPr/>
        </p:nvSpPr>
        <p:spPr bwMode="auto">
          <a:xfrm>
            <a:off x="318325" y="678453"/>
            <a:ext cx="8530400" cy="81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514350" indent="-51435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lvl="1" indent="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ZA" sz="1800" b="1" dirty="0" smtClean="0">
                <a:solidFill>
                  <a:srgbClr val="0000FF"/>
                </a:solidFill>
                <a:latin typeface="+mn-lt"/>
              </a:rPr>
              <a:t>Comp. 3.1: </a:t>
            </a:r>
            <a:r>
              <a:rPr lang="pt-PT" sz="1800" b="1" dirty="0">
                <a:solidFill>
                  <a:srgbClr val="0000FF"/>
                </a:solidFill>
                <a:latin typeface="+mn-lt"/>
              </a:rPr>
              <a:t>Subcomponente 3.1: Desenvolvimento Orientado de Terras Urbanas no Distrito Municipal de </a:t>
            </a:r>
            <a:r>
              <a:rPr lang="pt-PT" sz="1800" b="1" dirty="0" smtClean="0">
                <a:solidFill>
                  <a:srgbClr val="0000FF"/>
                </a:solidFill>
                <a:latin typeface="+mn-lt"/>
              </a:rPr>
              <a:t>KaTembe.</a:t>
            </a:r>
            <a:endParaRPr lang="en-ZA" sz="18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9" name="Rectangle 34">
            <a:extLst/>
          </p:cNvPr>
          <p:cNvSpPr>
            <a:spLocks noChangeArrowheads="1"/>
          </p:cNvSpPr>
          <p:nvPr/>
        </p:nvSpPr>
        <p:spPr bwMode="auto">
          <a:xfrm>
            <a:off x="520572" y="1914292"/>
            <a:ext cx="4472750" cy="3876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514350" indent="-51435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285750" lvl="1" indent="-28575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pt-PT" sz="2000" dirty="0">
                <a:latin typeface="+mj-lt"/>
              </a:rPr>
              <a:t>Construção de estradas secundárias e terciarias (31Km</a:t>
            </a:r>
            <a:r>
              <a:rPr lang="pt-PT" sz="2000" dirty="0" smtClean="0">
                <a:latin typeface="+mj-lt"/>
              </a:rPr>
              <a:t>).</a:t>
            </a:r>
            <a:endParaRPr lang="pt-PT" sz="2000" dirty="0">
              <a:latin typeface="+mj-lt"/>
            </a:endParaRPr>
          </a:p>
          <a:p>
            <a:pPr marL="285750" lvl="1" indent="-28575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pt-PT" sz="2000" dirty="0">
                <a:latin typeface="+mj-lt"/>
              </a:rPr>
              <a:t>Demarcação de 1.500 talhões</a:t>
            </a:r>
            <a:r>
              <a:rPr lang="en-ZA" sz="2000" dirty="0">
                <a:latin typeface="+mj-lt"/>
              </a:rPr>
              <a:t>.</a:t>
            </a:r>
          </a:p>
          <a:p>
            <a:pPr marL="285750" lvl="1" indent="-28575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pt-PT" sz="2000" dirty="0">
                <a:latin typeface="+mj-lt"/>
              </a:rPr>
              <a:t>Construção de sites-e-serviços-piloto para beneficiar 100 famílias de baixa renda que estão atualmente deixando uma área de alto risco de inundação em KaTembe.</a:t>
            </a:r>
            <a:endParaRPr lang="en-US" sz="2000" dirty="0">
              <a:latin typeface="+mj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385" y="1398436"/>
            <a:ext cx="2617153" cy="208054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232725" y="2614380"/>
            <a:ext cx="1044375" cy="190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300" dirty="0" smtClean="0">
                <a:solidFill>
                  <a:schemeClr val="tx1"/>
                </a:solidFill>
              </a:rPr>
              <a:t>KaTembe</a:t>
            </a:r>
            <a:endParaRPr lang="en-ZA" sz="13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7736" y="3724275"/>
            <a:ext cx="3600450" cy="263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0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6147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974793-BFC1-4FC5-B4F3-5407B2F6ACB7}" type="slidenum">
              <a:rPr lang="en-US" altLang="pt-PT" sz="14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pPr/>
              <a:t>13</a:t>
            </a:fld>
            <a:endParaRPr lang="en-US" altLang="pt-PT" sz="14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7" name="Table 6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495555"/>
              </p:ext>
            </p:extLst>
          </p:nvPr>
        </p:nvGraphicFramePr>
        <p:xfrm>
          <a:off x="0" y="0"/>
          <a:ext cx="9144000" cy="571500"/>
        </p:xfrm>
        <a:graphic>
          <a:graphicData uri="http://schemas.openxmlformats.org/drawingml/2006/table">
            <a:tbl>
              <a:tblPr/>
              <a:tblGrid>
                <a:gridCol w="16873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566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t-PT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PTUM</a:t>
                      </a:r>
                      <a:endParaRPr kumimoji="0" lang="en-GB" altLang="pt-PT" sz="28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5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5. </a:t>
                      </a:r>
                      <a:r>
                        <a:rPr kumimoji="0" lang="pt-PT" sz="2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Principais Actividades Infraestruturantes </a:t>
                      </a:r>
                      <a:r>
                        <a:rPr kumimoji="0" lang="en-GB" sz="25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(cont.)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Rectangle 34">
            <a:extLst/>
          </p:cNvPr>
          <p:cNvSpPr>
            <a:spLocks noChangeArrowheads="1"/>
          </p:cNvSpPr>
          <p:nvPr/>
        </p:nvSpPr>
        <p:spPr bwMode="auto">
          <a:xfrm>
            <a:off x="176567" y="1264262"/>
            <a:ext cx="4785958" cy="1626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514350" indent="-51435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285750" lvl="1" indent="-285750" eaLnBrk="1" fontAlgn="auto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pt-PT" sz="1900" dirty="0">
                <a:latin typeface="+mj-lt"/>
              </a:rPr>
              <a:t>Construção do aterro sanitário da KaTembe, com um influxo médio diário de 1.600T de resíduos (reciclagem e compostagem</a:t>
            </a:r>
            <a:r>
              <a:rPr lang="pt-PT" sz="1900" dirty="0" smtClean="0">
                <a:latin typeface="+mj-lt"/>
              </a:rPr>
              <a:t>).</a:t>
            </a:r>
            <a:endParaRPr lang="pt-PT" sz="1900" dirty="0">
              <a:latin typeface="+mj-lt"/>
            </a:endParaRPr>
          </a:p>
          <a:p>
            <a:pPr marL="285750" lvl="1" indent="-285750" eaLnBrk="1" fontAlgn="auto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pt-PT" sz="1900" dirty="0">
                <a:latin typeface="+mj-lt"/>
              </a:rPr>
              <a:t>Reabilitação de 9 km de estrada de </a:t>
            </a:r>
            <a:r>
              <a:rPr lang="pt-PT" sz="1900" dirty="0" smtClean="0">
                <a:latin typeface="+mj-lt"/>
              </a:rPr>
              <a:t>acesso.</a:t>
            </a:r>
            <a:endParaRPr lang="en-ZA" sz="1900" dirty="0">
              <a:latin typeface="+mj-lt"/>
            </a:endParaRPr>
          </a:p>
        </p:txBody>
      </p:sp>
      <p:sp>
        <p:nvSpPr>
          <p:cNvPr id="16" name="Rectangle 34">
            <a:extLst/>
          </p:cNvPr>
          <p:cNvSpPr>
            <a:spLocks noChangeArrowheads="1"/>
          </p:cNvSpPr>
          <p:nvPr/>
        </p:nvSpPr>
        <p:spPr bwMode="auto">
          <a:xfrm>
            <a:off x="77398" y="652104"/>
            <a:ext cx="7409252" cy="44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514350" indent="-51435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lvl="1" indent="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ZA" sz="1900" b="1" dirty="0" smtClean="0">
                <a:solidFill>
                  <a:srgbClr val="0000FF"/>
                </a:solidFill>
                <a:latin typeface="+mn-lt"/>
              </a:rPr>
              <a:t>Comp. 3.2: </a:t>
            </a:r>
            <a:r>
              <a:rPr lang="pt-BR" sz="1900" b="1" dirty="0" smtClean="0">
                <a:solidFill>
                  <a:srgbClr val="0000FF"/>
                </a:solidFill>
                <a:latin typeface="+mn-lt"/>
              </a:rPr>
              <a:t>Melhoria </a:t>
            </a:r>
            <a:r>
              <a:rPr lang="pt-BR" sz="1900" b="1" dirty="0">
                <a:solidFill>
                  <a:srgbClr val="0000FF"/>
                </a:solidFill>
                <a:latin typeface="+mn-lt"/>
              </a:rPr>
              <a:t>da infraestrutura de resíduos sólidos</a:t>
            </a:r>
            <a:r>
              <a:rPr lang="en-ZA" sz="1900" b="1" dirty="0" smtClean="0">
                <a:solidFill>
                  <a:srgbClr val="0000FF"/>
                </a:solidFill>
                <a:latin typeface="+mn-lt"/>
              </a:rPr>
              <a:t> </a:t>
            </a:r>
            <a:endParaRPr lang="en-US" sz="19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9" name="Rectangle 34">
            <a:extLst/>
          </p:cNvPr>
          <p:cNvSpPr>
            <a:spLocks noChangeArrowheads="1"/>
          </p:cNvSpPr>
          <p:nvPr/>
        </p:nvSpPr>
        <p:spPr bwMode="auto">
          <a:xfrm>
            <a:off x="176567" y="5241864"/>
            <a:ext cx="8709293" cy="1483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514350" indent="-51435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228600" marR="0" indent="-2286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PT" sz="19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Encerramento da lixeira de Hulene (inclui acções de mitigação, gestão, infraestruturas associadas).</a:t>
            </a:r>
          </a:p>
          <a:p>
            <a:pPr marL="228600" indent="-2286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PT" sz="19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PT" sz="19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projecto apoiará a </a:t>
            </a:r>
            <a:r>
              <a:rPr lang="pt-PT" sz="19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reintegração </a:t>
            </a:r>
            <a:r>
              <a:rPr lang="pt-PT" sz="19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pt-PT" sz="19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catadores da lixeira de Hulene para </a:t>
            </a:r>
            <a:r>
              <a:rPr lang="pt-PT" sz="19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garantir a restauração dos meios de subsistência</a:t>
            </a:r>
            <a:r>
              <a:rPr lang="en-ZA" sz="19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9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32" y="3050331"/>
            <a:ext cx="3464533" cy="2010285"/>
          </a:xfrm>
          <a:prstGeom prst="rect">
            <a:avLst/>
          </a:prstGeom>
        </p:spPr>
      </p:pic>
      <p:pic>
        <p:nvPicPr>
          <p:cNvPr id="18" name="Picture 2" descr="Projecto para a Promoção de Actividades Sustentáveis de 3R em Maputo, na  República de Moçambique. Relatório de conclusão do projeto - PDF Free  Downlo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627" y="1308824"/>
            <a:ext cx="3893233" cy="319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194505" y="1376039"/>
            <a:ext cx="3052695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 smtClean="0"/>
              <a:t>Projecto 3R Maputo.</a:t>
            </a:r>
          </a:p>
          <a:p>
            <a:r>
              <a:rPr lang="en-US" sz="1300" dirty="0" smtClean="0"/>
              <a:t>Esquema da Proposta do aterro da Matola</a:t>
            </a:r>
          </a:p>
          <a:p>
            <a:r>
              <a:rPr lang="en-US" sz="1300" dirty="0" smtClean="0"/>
              <a:t>JICA, 2017 </a:t>
            </a:r>
            <a:endParaRPr lang="en-ZA" sz="1300" dirty="0"/>
          </a:p>
        </p:txBody>
      </p:sp>
    </p:spTree>
    <p:extLst>
      <p:ext uri="{BB962C8B-B14F-4D97-AF65-F5344CB8AC3E}">
        <p14:creationId xmlns:p14="http://schemas.microsoft.com/office/powerpoint/2010/main" val="116003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6147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974793-BFC1-4FC5-B4F3-5407B2F6ACB7}" type="slidenum">
              <a:rPr lang="en-US" altLang="pt-PT" sz="14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pPr/>
              <a:t>14</a:t>
            </a:fld>
            <a:endParaRPr lang="en-US" altLang="pt-PT" sz="14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7" name="Table 6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121984"/>
              </p:ext>
            </p:extLst>
          </p:nvPr>
        </p:nvGraphicFramePr>
        <p:xfrm>
          <a:off x="0" y="0"/>
          <a:ext cx="9144000" cy="571500"/>
        </p:xfrm>
        <a:graphic>
          <a:graphicData uri="http://schemas.openxmlformats.org/drawingml/2006/table">
            <a:tbl>
              <a:tblPr/>
              <a:tblGrid>
                <a:gridCol w="16873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566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t-PT" sz="2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PTUM</a:t>
                      </a:r>
                      <a:endParaRPr kumimoji="0" lang="en-GB" altLang="pt-PT" sz="25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5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6. </a:t>
                      </a:r>
                      <a:r>
                        <a:rPr kumimoji="0" lang="en-GB" sz="2500" b="1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Principais</a:t>
                      </a:r>
                      <a:r>
                        <a:rPr kumimoji="0" lang="en-GB" sz="25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GB" sz="2500" b="1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Intervenções</a:t>
                      </a:r>
                      <a:r>
                        <a:rPr kumimoji="0" lang="en-GB" sz="25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GB" sz="2500" b="1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Não-Infraestruturantes</a:t>
                      </a:r>
                      <a:endParaRPr kumimoji="0" lang="en-GB" sz="2500" b="1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Rectangle 34">
            <a:extLst/>
          </p:cNvPr>
          <p:cNvSpPr>
            <a:spLocks noChangeArrowheads="1"/>
          </p:cNvSpPr>
          <p:nvPr/>
        </p:nvSpPr>
        <p:spPr bwMode="auto">
          <a:xfrm>
            <a:off x="228677" y="989069"/>
            <a:ext cx="8538804" cy="5476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514350" indent="-51435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342900" lvl="1" indent="-34290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pt-PT" sz="2000" dirty="0" smtClean="0">
                <a:latin typeface="+mj-lt"/>
              </a:rPr>
              <a:t>Elaborar e implementar Planos de Inclusão Social nos Assentamentos Informais, na Baixa da Cidade e para Katembe.</a:t>
            </a:r>
          </a:p>
          <a:p>
            <a:pPr marL="342900" lvl="1" indent="-34290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pt-PT" sz="2000" dirty="0" smtClean="0">
                <a:latin typeface="+mj-lt"/>
              </a:rPr>
              <a:t>Elaborar e implementar um Plano de Regularização Fundiária nos Assentamentos Informais.</a:t>
            </a:r>
          </a:p>
          <a:p>
            <a:pPr marL="342900" lvl="1" indent="-34290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pt-PT" sz="2000" dirty="0" smtClean="0">
                <a:latin typeface="+mj-lt"/>
              </a:rPr>
              <a:t>Implementar Reformas regulatórias institucionais para melhoria da captação do Imposto de Propriedade e outros.</a:t>
            </a:r>
          </a:p>
          <a:p>
            <a:pPr marL="342900" lvl="1" indent="-34290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pt-PT" sz="2000" dirty="0" smtClean="0">
                <a:latin typeface="+mj-lt"/>
              </a:rPr>
              <a:t>Melhorar a prestação de serviços de saneamento e recuperação de custos de gestão, </a:t>
            </a:r>
            <a:r>
              <a:rPr lang="pt-PT" sz="2000" dirty="0">
                <a:latin typeface="+mj-lt"/>
              </a:rPr>
              <a:t>incluindo o </a:t>
            </a:r>
            <a:r>
              <a:rPr lang="pt-PT" sz="2000" dirty="0" smtClean="0">
                <a:latin typeface="+mj-lt"/>
              </a:rPr>
              <a:t>fortalecimento de </a:t>
            </a:r>
            <a:r>
              <a:rPr lang="pt-PT" sz="2000" dirty="0">
                <a:latin typeface="+mj-lt"/>
              </a:rPr>
              <a:t>organizações comunitárias que fornecem serviços de remoção e tratamento de lamas fecais.</a:t>
            </a:r>
          </a:p>
          <a:p>
            <a:pPr marL="342900" lvl="1" indent="-342900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pt-PT" sz="2000" dirty="0" smtClean="0">
                <a:latin typeface="+mj-lt"/>
              </a:rPr>
              <a:t>Reforço da capacidade institucional do CMM, rumo a boa governação e descentralização, modernização administrativa, formação, participação social dos munícipes.</a:t>
            </a:r>
            <a:endParaRPr lang="pt-PT" sz="20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2885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43011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CC6F7E0-53E6-49E0-A05D-C0F2FA5B86AE}" type="slidenum">
              <a:rPr lang="en-US" altLang="pt-PT" sz="14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pPr/>
              <a:t>15</a:t>
            </a:fld>
            <a:endParaRPr lang="en-US" altLang="pt-PT" sz="14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7" name="Table 6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834038"/>
              </p:ext>
            </p:extLst>
          </p:nvPr>
        </p:nvGraphicFramePr>
        <p:xfrm>
          <a:off x="0" y="0"/>
          <a:ext cx="9144000" cy="571500"/>
        </p:xfrm>
        <a:graphic>
          <a:graphicData uri="http://schemas.openxmlformats.org/drawingml/2006/table">
            <a:tbl>
              <a:tblPr/>
              <a:tblGrid>
                <a:gridCol w="18859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580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PTUM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altLang="pt-PT" sz="25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7. </a:t>
                      </a:r>
                      <a:r>
                        <a:rPr kumimoji="0" lang="pt-PT" altLang="pt-PT" sz="25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Mecanismos de Participação Pública (cont.)</a:t>
                      </a:r>
                      <a:endParaRPr kumimoji="0" lang="pt-PT" sz="25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214313" y="777311"/>
            <a:ext cx="8335736" cy="26212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93663" eaLnBrk="1" fontAlgn="ctr" hangingPunct="1">
              <a:spcBef>
                <a:spcPts val="600"/>
              </a:spcBef>
              <a:spcAft>
                <a:spcPts val="400"/>
              </a:spcAft>
            </a:pPr>
            <a:r>
              <a:rPr lang="en-US" b="1" dirty="0">
                <a:solidFill>
                  <a:schemeClr val="dk1"/>
                </a:solidFill>
              </a:rPr>
              <a:t>1. </a:t>
            </a:r>
            <a:r>
              <a:rPr lang="en-US" b="1" dirty="0" err="1">
                <a:solidFill>
                  <a:schemeClr val="dk1"/>
                </a:solidFill>
              </a:rPr>
              <a:t>Fórum</a:t>
            </a:r>
            <a:r>
              <a:rPr lang="en-US" b="1" dirty="0">
                <a:solidFill>
                  <a:schemeClr val="dk1"/>
                </a:solidFill>
              </a:rPr>
              <a:t> </a:t>
            </a:r>
            <a:r>
              <a:rPr lang="en-US" b="1" dirty="0" err="1">
                <a:solidFill>
                  <a:schemeClr val="dk1"/>
                </a:solidFill>
              </a:rPr>
              <a:t>Consultivo</a:t>
            </a:r>
            <a:r>
              <a:rPr lang="en-US" b="1" dirty="0">
                <a:solidFill>
                  <a:schemeClr val="dk1"/>
                </a:solidFill>
              </a:rPr>
              <a:t> de </a:t>
            </a:r>
            <a:r>
              <a:rPr lang="en-US" b="1" dirty="0" err="1">
                <a:solidFill>
                  <a:schemeClr val="dk1"/>
                </a:solidFill>
              </a:rPr>
              <a:t>Partes</a:t>
            </a:r>
            <a:r>
              <a:rPr lang="en-US" b="1" dirty="0">
                <a:solidFill>
                  <a:schemeClr val="dk1"/>
                </a:solidFill>
              </a:rPr>
              <a:t> </a:t>
            </a:r>
            <a:r>
              <a:rPr lang="en-US" b="1" dirty="0" err="1">
                <a:solidFill>
                  <a:schemeClr val="dk1"/>
                </a:solidFill>
              </a:rPr>
              <a:t>Interessadas</a:t>
            </a:r>
            <a:r>
              <a:rPr lang="en-US" b="1" dirty="0">
                <a:solidFill>
                  <a:schemeClr val="dk1"/>
                </a:solidFill>
              </a:rPr>
              <a:t>, </a:t>
            </a:r>
            <a:r>
              <a:rPr lang="en-US" b="1" dirty="0" err="1">
                <a:solidFill>
                  <a:schemeClr val="dk1"/>
                </a:solidFill>
              </a:rPr>
              <a:t>integrada</a:t>
            </a:r>
            <a:r>
              <a:rPr lang="en-US" b="1" dirty="0">
                <a:solidFill>
                  <a:schemeClr val="dk1"/>
                </a:solidFill>
              </a:rPr>
              <a:t> no Observatório Municipal</a:t>
            </a:r>
          </a:p>
          <a:p>
            <a:pPr marL="436563" lvl="0" indent="-342900" eaLnBrk="1" fontAlgn="ctr" hangingPunct="1">
              <a:spcBef>
                <a:spcPts val="6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O CMM </a:t>
            </a:r>
            <a:r>
              <a:rPr lang="en-US" dirty="0" err="1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procedeu</a:t>
            </a:r>
            <a:r>
              <a:rPr lang="en-US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ao</a:t>
            </a:r>
            <a:r>
              <a:rPr lang="en-US" dirty="0" smtClean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lançamento</a:t>
            </a:r>
            <a:r>
              <a:rPr lang="en-US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 do Observatório </a:t>
            </a:r>
            <a:r>
              <a:rPr lang="en-US" dirty="0" err="1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Muncipal</a:t>
            </a:r>
            <a:r>
              <a:rPr lang="en-US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 a 17 de </a:t>
            </a:r>
            <a:r>
              <a:rPr lang="en-US" dirty="0" err="1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Dezembro</a:t>
            </a:r>
            <a:r>
              <a:rPr lang="en-US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 de 2020, o </a:t>
            </a:r>
            <a:r>
              <a:rPr lang="en-US" dirty="0" err="1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qual</a:t>
            </a:r>
            <a:r>
              <a:rPr lang="en-US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integra</a:t>
            </a:r>
            <a:r>
              <a:rPr lang="en-US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 o </a:t>
            </a:r>
            <a:r>
              <a:rPr lang="en-US" dirty="0" err="1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Fórum</a:t>
            </a:r>
            <a:r>
              <a:rPr lang="en-US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Consultivo</a:t>
            </a:r>
            <a:r>
              <a:rPr lang="en-US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Partes</a:t>
            </a:r>
            <a:r>
              <a:rPr lang="en-US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Interessadas</a:t>
            </a:r>
            <a:r>
              <a:rPr lang="en-US" dirty="0" smtClean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.</a:t>
            </a:r>
          </a:p>
          <a:p>
            <a:pPr marL="93663" lvl="0" eaLnBrk="1" fontAlgn="ctr" hangingPunct="1">
              <a:spcBef>
                <a:spcPts val="600"/>
              </a:spcBef>
              <a:spcAft>
                <a:spcPts val="400"/>
              </a:spcAft>
            </a:pPr>
            <a:endParaRPr lang="en-US" sz="500" dirty="0" smtClean="0">
              <a:solidFill>
                <a:srgbClr val="000000"/>
              </a:solidFill>
              <a:latin typeface="+mj-lt"/>
              <a:ea typeface="Malgun Gothic" panose="020B0503020000020004" pitchFamily="34" charset="-127"/>
              <a:cs typeface="Calibri" panose="020F0502020204030204" pitchFamily="34" charset="0"/>
            </a:endParaRPr>
          </a:p>
          <a:p>
            <a:pPr marL="93663" eaLnBrk="1" fontAlgn="ctr" hangingPunct="1">
              <a:spcBef>
                <a:spcPts val="600"/>
              </a:spcBef>
              <a:spcAft>
                <a:spcPts val="400"/>
              </a:spcAft>
            </a:pPr>
            <a:r>
              <a:rPr lang="pt-PT" b="1" dirty="0">
                <a:solidFill>
                  <a:schemeClr val="dk1"/>
                </a:solidFill>
              </a:rPr>
              <a:t>2. Mecanismo de Diálogo e Reclamações  (GRM):</a:t>
            </a:r>
          </a:p>
          <a:p>
            <a:pPr marL="436563" indent="-342900" eaLnBrk="1" fontAlgn="ctr" hangingPunct="1">
              <a:spcBef>
                <a:spcPts val="6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pt-PT" dirty="0" smtClean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Será fortalecido o sistema </a:t>
            </a:r>
            <a:r>
              <a:rPr lang="pt-PT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de </a:t>
            </a:r>
            <a:r>
              <a:rPr lang="pt-PT" dirty="0" smtClean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comunicação, onde o munícipe </a:t>
            </a:r>
            <a:r>
              <a:rPr lang="pt-PT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pode exercer </a:t>
            </a:r>
            <a:r>
              <a:rPr lang="pt-PT" dirty="0" smtClean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sua </a:t>
            </a:r>
            <a:r>
              <a:rPr lang="pt-PT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cidadania ao encaminhar </a:t>
            </a:r>
            <a:r>
              <a:rPr lang="pt-PT" dirty="0" smtClean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denúncias, reclamações, sugestões, </a:t>
            </a:r>
            <a:r>
              <a:rPr lang="pt-PT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tirar dúvidas e/ou obter mais informações </a:t>
            </a:r>
            <a:r>
              <a:rPr lang="pt-PT" dirty="0" smtClean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acerca do PTUM</a:t>
            </a:r>
            <a:r>
              <a:rPr lang="pt-PT" b="1" dirty="0" smtClean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.</a:t>
            </a:r>
            <a:endParaRPr lang="pt-PT" dirty="0">
              <a:solidFill>
                <a:schemeClr val="dk1"/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4788" y="3543210"/>
            <a:ext cx="4662487" cy="30623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93663" eaLnBrk="1" fontAlgn="ctr" hangingPunct="1">
              <a:spcBef>
                <a:spcPts val="600"/>
              </a:spcBef>
              <a:spcAft>
                <a:spcPts val="400"/>
              </a:spcAft>
            </a:pPr>
            <a:r>
              <a:rPr lang="pt-PT" b="1" dirty="0">
                <a:solidFill>
                  <a:srgbClr val="000000"/>
                </a:solidFill>
                <a:ea typeface="Malgun Gothic" panose="020B0503020000020004" pitchFamily="34" charset="-127"/>
                <a:cs typeface="Calibri" panose="020F0502020204030204" pitchFamily="34" charset="0"/>
              </a:rPr>
              <a:t>3. Consultas Publicas e Comunitárias:</a:t>
            </a:r>
          </a:p>
          <a:p>
            <a:pPr marL="436563" indent="-342900" eaLnBrk="1" fontAlgn="ctr" hangingPunct="1">
              <a:spcBef>
                <a:spcPts val="6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pt-PT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Decorrerão em todas fases do projecto e serão </a:t>
            </a:r>
            <a:r>
              <a:rPr lang="pt-PT" dirty="0" smtClean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anunciadas </a:t>
            </a:r>
            <a:r>
              <a:rPr lang="pt-PT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nos canais apropriados para maior abrangência</a:t>
            </a:r>
            <a:r>
              <a:rPr lang="pt-PT" dirty="0" smtClean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.</a:t>
            </a:r>
          </a:p>
          <a:p>
            <a:pPr marL="93663" eaLnBrk="1" fontAlgn="ctr" hangingPunct="1">
              <a:spcBef>
                <a:spcPts val="0"/>
              </a:spcBef>
              <a:spcAft>
                <a:spcPts val="0"/>
              </a:spcAft>
            </a:pPr>
            <a:endParaRPr lang="pt-PT" sz="600" dirty="0">
              <a:solidFill>
                <a:srgbClr val="000000"/>
              </a:solidFill>
              <a:latin typeface="+mj-lt"/>
              <a:ea typeface="Malgun Gothic" panose="020B0503020000020004" pitchFamily="34" charset="-127"/>
              <a:cs typeface="Calibri" panose="020F0502020204030204" pitchFamily="34" charset="0"/>
            </a:endParaRPr>
          </a:p>
          <a:p>
            <a:pPr marL="93663" eaLnBrk="1" fontAlgn="ctr" hangingPunct="1">
              <a:spcBef>
                <a:spcPts val="600"/>
              </a:spcBef>
              <a:spcAft>
                <a:spcPts val="400"/>
              </a:spcAft>
            </a:pPr>
            <a:r>
              <a:rPr lang="en-US" b="1" dirty="0">
                <a:solidFill>
                  <a:schemeClr val="dk1"/>
                </a:solidFill>
              </a:rPr>
              <a:t>4. </a:t>
            </a:r>
            <a:r>
              <a:rPr lang="pt-PT" b="1" dirty="0">
                <a:solidFill>
                  <a:schemeClr val="dk1"/>
                </a:solidFill>
              </a:rPr>
              <a:t>Disseminação:</a:t>
            </a:r>
          </a:p>
          <a:p>
            <a:pPr marL="436563" indent="-342900" eaLnBrk="1" fontAlgn="ctr" hangingPunct="1">
              <a:spcBef>
                <a:spcPts val="6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pt-PT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Repasse sistemático das informações sobre </a:t>
            </a:r>
            <a:r>
              <a:rPr lang="pt-PT" dirty="0" smtClean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as actividades </a:t>
            </a:r>
            <a:r>
              <a:rPr lang="pt-PT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em curso através de notas enviadas para imprensa, site do </a:t>
            </a:r>
            <a:r>
              <a:rPr lang="pt-PT" dirty="0" smtClean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projecto, </a:t>
            </a:r>
            <a:r>
              <a:rPr lang="pt-PT" dirty="0">
                <a:solidFill>
                  <a:srgbClr val="000000"/>
                </a:solidFill>
                <a:latin typeface="+mj-lt"/>
                <a:ea typeface="Malgun Gothic" panose="020B0503020000020004" pitchFamily="34" charset="-127"/>
                <a:cs typeface="Calibri" panose="020F0502020204030204" pitchFamily="34" charset="0"/>
              </a:rPr>
              <a:t>etc.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1043" y="3081713"/>
            <a:ext cx="2771214" cy="20784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5054" y="4870429"/>
            <a:ext cx="2523789" cy="177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8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43011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CC6F7E0-53E6-49E0-A05D-C0F2FA5B86AE}" type="slidenum">
              <a:rPr lang="en-US" altLang="pt-PT" sz="14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pPr/>
              <a:t>16</a:t>
            </a:fld>
            <a:endParaRPr lang="en-US" altLang="pt-PT" sz="14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7" name="Table 6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673922"/>
              </p:ext>
            </p:extLst>
          </p:nvPr>
        </p:nvGraphicFramePr>
        <p:xfrm>
          <a:off x="0" y="0"/>
          <a:ext cx="9144000" cy="5715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15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PTUM</a:t>
                      </a: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Font typeface="Marlett" pitchFamily="2" charset="2"/>
                        <a:defRPr sz="2000" b="1" i="1">
                          <a:solidFill>
                            <a:srgbClr val="003399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altLang="pt-PT" sz="28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8. Resumo do </a:t>
                      </a:r>
                      <a:r>
                        <a:rPr kumimoji="0" lang="en-ZA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Ponto de </a:t>
                      </a:r>
                      <a:r>
                        <a:rPr kumimoji="0" lang="en-ZA" sz="28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Situação</a:t>
                      </a:r>
                      <a:r>
                        <a:rPr kumimoji="0" lang="en-ZA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do Projecto</a:t>
                      </a:r>
                      <a:endParaRPr kumimoji="0" lang="en-GB" sz="2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669" marB="456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52401" y="640913"/>
            <a:ext cx="8791574" cy="58169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marL="379413" indent="-285750" eaLnBrk="1" fontAlgn="ctr" hangingPunct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PT" sz="2000" dirty="0" smtClean="0">
                <a:solidFill>
                  <a:srgbClr val="202124"/>
                </a:solidFill>
                <a:latin typeface="+mj-lt"/>
              </a:rPr>
              <a:t>Em curso trabalhos preparatórios para a implementação de acções de prevenção à COVID (construção de sanitários públicos, estações de lavagem das mãos, centros de assistência comunitária, confeccionamento e distribuição de mascaras, </a:t>
            </a:r>
            <a:r>
              <a:rPr lang="pt-PT" sz="2000" dirty="0" err="1" smtClean="0">
                <a:solidFill>
                  <a:srgbClr val="202124"/>
                </a:solidFill>
                <a:latin typeface="+mj-lt"/>
              </a:rPr>
              <a:t>etc</a:t>
            </a:r>
            <a:r>
              <a:rPr lang="pt-PT" sz="2000" dirty="0" smtClean="0">
                <a:solidFill>
                  <a:srgbClr val="202124"/>
                </a:solidFill>
                <a:latin typeface="+mj-lt"/>
              </a:rPr>
              <a:t>).</a:t>
            </a:r>
          </a:p>
          <a:p>
            <a:pPr marL="379413" indent="-285750" eaLnBrk="1" fontAlgn="ctr" hangingPunct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PT" sz="2000" dirty="0" smtClean="0">
                <a:solidFill>
                  <a:srgbClr val="202124"/>
                </a:solidFill>
                <a:latin typeface="+mj-lt"/>
              </a:rPr>
              <a:t>Em curso levantamento de dados no terreno, nas áreas de inclusão social, abastecimento de água, drenagem, ordenamento territorial e espaços públicos.</a:t>
            </a:r>
          </a:p>
          <a:p>
            <a:pPr marL="379413" indent="-285750" eaLnBrk="1" fontAlgn="ctr" hangingPunct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PT" sz="2000" dirty="0" smtClean="0">
                <a:solidFill>
                  <a:srgbClr val="202124"/>
                </a:solidFill>
                <a:latin typeface="+mj-lt"/>
              </a:rPr>
              <a:t>Em curso o procurement para a elaboração de planos e projectos executivos para i) obras de melhoria dos assentamentos informais; </a:t>
            </a:r>
            <a:r>
              <a:rPr lang="pt-PT" sz="2000" dirty="0" err="1" smtClean="0">
                <a:solidFill>
                  <a:srgbClr val="202124"/>
                </a:solidFill>
                <a:latin typeface="+mj-lt"/>
              </a:rPr>
              <a:t>ii</a:t>
            </a:r>
            <a:r>
              <a:rPr lang="pt-PT" sz="2000" dirty="0" smtClean="0">
                <a:solidFill>
                  <a:srgbClr val="202124"/>
                </a:solidFill>
                <a:latin typeface="+mj-lt"/>
              </a:rPr>
              <a:t>) revitalização da baixa da cidade; </a:t>
            </a:r>
            <a:r>
              <a:rPr lang="pt-PT" sz="2000" dirty="0" err="1" smtClean="0">
                <a:solidFill>
                  <a:srgbClr val="202124"/>
                </a:solidFill>
                <a:latin typeface="+mj-lt"/>
              </a:rPr>
              <a:t>iii</a:t>
            </a:r>
            <a:r>
              <a:rPr lang="pt-PT" sz="2000" dirty="0" smtClean="0">
                <a:solidFill>
                  <a:srgbClr val="202124"/>
                </a:solidFill>
                <a:latin typeface="+mj-lt"/>
              </a:rPr>
              <a:t>) desenvolvimento urbano da Katembe; e </a:t>
            </a:r>
            <a:r>
              <a:rPr lang="pt-PT" sz="2000" dirty="0" err="1" smtClean="0">
                <a:solidFill>
                  <a:srgbClr val="202124"/>
                </a:solidFill>
                <a:latin typeface="+mj-lt"/>
              </a:rPr>
              <a:t>iv</a:t>
            </a:r>
            <a:r>
              <a:rPr lang="pt-PT" sz="2000" dirty="0" smtClean="0">
                <a:solidFill>
                  <a:srgbClr val="202124"/>
                </a:solidFill>
                <a:latin typeface="+mj-lt"/>
              </a:rPr>
              <a:t>) melhoria da infraestrutura de resíduos sólidos.</a:t>
            </a:r>
          </a:p>
          <a:p>
            <a:pPr marL="379413" indent="-285750" eaLnBrk="1" fontAlgn="ctr" hangingPunct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PT" sz="2000" dirty="0" smtClean="0">
                <a:solidFill>
                  <a:srgbClr val="202124"/>
                </a:solidFill>
                <a:latin typeface="+mj-lt"/>
              </a:rPr>
              <a:t>Em curso trabalhos preparatórios para reformas institucionais regulatórias.</a:t>
            </a:r>
          </a:p>
          <a:p>
            <a:pPr marL="379413" indent="-285750" eaLnBrk="1" fontAlgn="ctr" hangingPunct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PT" sz="2000" dirty="0" smtClean="0">
                <a:solidFill>
                  <a:srgbClr val="202124"/>
                </a:solidFill>
                <a:latin typeface="+mj-lt"/>
              </a:rPr>
              <a:t>Em curso o estabelecimento de mecanismos de participação pública</a:t>
            </a:r>
            <a:r>
              <a:rPr lang="en-US" sz="2000" dirty="0" smtClean="0">
                <a:solidFill>
                  <a:srgbClr val="202124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317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"/>
          <p:cNvSpPr>
            <a:spLocks noChangeArrowheads="1"/>
          </p:cNvSpPr>
          <p:nvPr/>
        </p:nvSpPr>
        <p:spPr bwMode="auto">
          <a:xfrm>
            <a:off x="735012" y="2810995"/>
            <a:ext cx="7673975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GB" altLang="en-US" sz="8500" b="1" dirty="0" smtClean="0">
                <a:solidFill>
                  <a:srgbClr val="0000FF"/>
                </a:solidFill>
                <a:latin typeface="Candara" pitchFamily="34" charset="0"/>
                <a:cs typeface="Arial" charset="0"/>
              </a:rPr>
              <a:t>OBRIGADO!</a:t>
            </a:r>
          </a:p>
        </p:txBody>
      </p:sp>
      <p:sp>
        <p:nvSpPr>
          <p:cNvPr id="3" name="Rectangle 33"/>
          <p:cNvSpPr>
            <a:spLocks noChangeArrowheads="1"/>
          </p:cNvSpPr>
          <p:nvPr/>
        </p:nvSpPr>
        <p:spPr bwMode="auto">
          <a:xfrm rot="10800000" flipH="1" flipV="1">
            <a:off x="0" y="5933947"/>
            <a:ext cx="9144000" cy="686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360000" bIns="180000" anchor="ctr">
            <a:spAutoFit/>
          </a:bodyPr>
          <a:lstStyle/>
          <a:p>
            <a:pPr algn="ctr" eaLnBrk="1" hangingPunct="1"/>
            <a:r>
              <a:rPr lang="pt-BR" altLang="pt-PT" sz="2100" b="1" dirty="0" smtClean="0">
                <a:solidFill>
                  <a:srgbClr val="0000FF"/>
                </a:solidFill>
              </a:rPr>
              <a:t>PROJECTO </a:t>
            </a:r>
            <a:r>
              <a:rPr lang="pt-BR" altLang="pt-PT" sz="2100" b="1" dirty="0">
                <a:solidFill>
                  <a:srgbClr val="0000FF"/>
                </a:solidFill>
              </a:rPr>
              <a:t>DE TRANSFORMAÇÃO URBANA DE MAPUTO (PTUM)</a:t>
            </a:r>
            <a:endParaRPr lang="en-ZA" altLang="pt-PT" sz="2100" b="1" dirty="0">
              <a:solidFill>
                <a:srgbClr val="0000FF"/>
              </a:solidFill>
            </a:endParaRPr>
          </a:p>
        </p:txBody>
      </p:sp>
      <p:sp>
        <p:nvSpPr>
          <p:cNvPr id="4" name="Text Box 32"/>
          <p:cNvSpPr txBox="1">
            <a:spLocks noChangeArrowheads="1"/>
          </p:cNvSpPr>
          <p:nvPr/>
        </p:nvSpPr>
        <p:spPr bwMode="auto">
          <a:xfrm>
            <a:off x="908050" y="1133475"/>
            <a:ext cx="73152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altLang="pt-PT" sz="1200" b="1" dirty="0">
                <a:latin typeface="Arial" charset="0"/>
                <a:cs typeface="Arial" charset="0"/>
              </a:rPr>
              <a:t>MUNICIPIO DE MAPUTO</a:t>
            </a:r>
            <a:endParaRPr lang="en-ZA" altLang="pt-PT" sz="1200" dirty="0">
              <a:latin typeface="Arial" charset="0"/>
              <a:cs typeface="Arial" charset="0"/>
            </a:endParaRPr>
          </a:p>
          <a:p>
            <a:pPr algn="ctr" eaLnBrk="1" hangingPunct="1"/>
            <a:r>
              <a:rPr lang="pt-BR" altLang="pt-PT" b="1" dirty="0">
                <a:latin typeface="Arial" charset="0"/>
                <a:cs typeface="Arial" charset="0"/>
              </a:rPr>
              <a:t>CONSELHO MUNICIPAL</a:t>
            </a:r>
            <a:endParaRPr lang="en-ZA" altLang="pt-PT" dirty="0">
              <a:latin typeface="Arial" charset="0"/>
              <a:cs typeface="Arial" charset="0"/>
            </a:endParaRPr>
          </a:p>
        </p:txBody>
      </p:sp>
      <p:pic>
        <p:nvPicPr>
          <p:cNvPr id="5" name="Picture 7" descr="Description: EMBLEMA MUNICIPIO DE MAPU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49700" y="184150"/>
            <a:ext cx="1176338" cy="96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10846</TotalTime>
  <Words>1573</Words>
  <Application>Microsoft Office PowerPoint</Application>
  <PresentationFormat>On-screen Show (4:3)</PresentationFormat>
  <Paragraphs>184</Paragraphs>
  <Slides>17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Alexandra Cardoso - PROCESL</dc:creator>
  <cp:lastModifiedBy>MabeiaC</cp:lastModifiedBy>
  <cp:revision>620</cp:revision>
  <cp:lastPrinted>2017-02-24T13:33:32Z</cp:lastPrinted>
  <dcterms:created xsi:type="dcterms:W3CDTF">2016-07-29T13:55:29Z</dcterms:created>
  <dcterms:modified xsi:type="dcterms:W3CDTF">2021-03-11T09:16:13Z</dcterms:modified>
</cp:coreProperties>
</file>